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49" r:id="rId3"/>
    <p:sldId id="350" r:id="rId4"/>
    <p:sldId id="342" r:id="rId5"/>
    <p:sldId id="346" r:id="rId6"/>
    <p:sldId id="353" r:id="rId7"/>
    <p:sldId id="354" r:id="rId8"/>
    <p:sldId id="347" r:id="rId9"/>
    <p:sldId id="345" r:id="rId10"/>
    <p:sldId id="348" r:id="rId11"/>
    <p:sldId id="344" r:id="rId12"/>
    <p:sldId id="340" r:id="rId13"/>
    <p:sldId id="355" r:id="rId14"/>
    <p:sldId id="341" r:id="rId15"/>
    <p:sldId id="356" r:id="rId16"/>
    <p:sldId id="357" r:id="rId17"/>
  </p:sldIdLst>
  <p:sldSz cx="9144000" cy="6858000" type="screen4x3"/>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8003" autoAdjust="0"/>
  </p:normalViewPr>
  <p:slideViewPr>
    <p:cSldViewPr>
      <p:cViewPr>
        <p:scale>
          <a:sx n="68" d="100"/>
          <a:sy n="68" d="100"/>
        </p:scale>
        <p:origin x="-139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4A72546-447C-457A-A1F4-DB9DD8EB0BDA}" type="datetimeFigureOut">
              <a:rPr lang="el-GR" smtClean="0"/>
              <a:pPr/>
              <a:t>14/11/2016</a:t>
            </a:fld>
            <a:endParaRPr lang="el-GR"/>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424427F-A79D-4D30-A5D3-CEF431ED2057}" type="slidenum">
              <a:rPr lang="el-GR" smtClean="0"/>
              <a:pPr/>
              <a:t>‹#›</a:t>
            </a:fld>
            <a:endParaRPr lang="el-GR"/>
          </a:p>
        </p:txBody>
      </p:sp>
    </p:spTree>
    <p:extLst>
      <p:ext uri="{BB962C8B-B14F-4D97-AF65-F5344CB8AC3E}">
        <p14:creationId xmlns:p14="http://schemas.microsoft.com/office/powerpoint/2010/main" val="308783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2D81AADE-ADA0-40BB-940D-D7B9BC2872C0}" type="slidenum">
              <a:rPr lang="en-GB" altLang="el-GR" sz="1200"/>
              <a:pPr eaLnBrk="1" hangingPunct="1"/>
              <a:t>2</a:t>
            </a:fld>
            <a:endParaRPr lang="en-GB" altLang="el-GR"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509FD040-8605-434A-8AF6-8114CEC9278D}" type="slidenum">
              <a:rPr lang="en-GB" altLang="el-GR" sz="1200"/>
              <a:pPr eaLnBrk="1" hangingPunct="1"/>
              <a:t>11</a:t>
            </a:fld>
            <a:endParaRPr lang="en-GB" altLang="el-GR"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509FD040-8605-434A-8AF6-8114CEC9278D}" type="slidenum">
              <a:rPr lang="en-GB" altLang="el-GR" sz="1200"/>
              <a:pPr eaLnBrk="1" hangingPunct="1"/>
              <a:t>12</a:t>
            </a:fld>
            <a:endParaRPr lang="en-GB" altLang="el-GR"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509FD040-8605-434A-8AF6-8114CEC9278D}" type="slidenum">
              <a:rPr lang="en-GB" altLang="el-GR" sz="1200"/>
              <a:pPr eaLnBrk="1" hangingPunct="1"/>
              <a:t>13</a:t>
            </a:fld>
            <a:endParaRPr lang="en-GB" altLang="el-GR"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C05A0FA6-3792-4CE5-9F0D-6DF7776EBFB6}" type="slidenum">
              <a:rPr lang="en-GB" altLang="el-GR" sz="1200"/>
              <a:pPr eaLnBrk="1" hangingPunct="1"/>
              <a:t>14</a:t>
            </a:fld>
            <a:endParaRPr lang="en-GB"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Frutiger 45 Light" pitchFamily="34" charset="0"/>
              </a:defRPr>
            </a:lvl1pPr>
            <a:lvl2pPr marL="742950" indent="-285750" defTabSz="923925" eaLnBrk="0" hangingPunct="0">
              <a:defRPr sz="2400">
                <a:solidFill>
                  <a:schemeClr val="tx1"/>
                </a:solidFill>
                <a:latin typeface="Frutiger 45 Light" pitchFamily="34" charset="0"/>
              </a:defRPr>
            </a:lvl2pPr>
            <a:lvl3pPr marL="1143000" indent="-228600" defTabSz="923925" eaLnBrk="0" hangingPunct="0">
              <a:defRPr sz="2400">
                <a:solidFill>
                  <a:schemeClr val="tx1"/>
                </a:solidFill>
                <a:latin typeface="Frutiger 45 Light" pitchFamily="34" charset="0"/>
              </a:defRPr>
            </a:lvl3pPr>
            <a:lvl4pPr marL="1600200" indent="-228600" defTabSz="923925" eaLnBrk="0" hangingPunct="0">
              <a:defRPr sz="2400">
                <a:solidFill>
                  <a:schemeClr val="tx1"/>
                </a:solidFill>
                <a:latin typeface="Frutiger 45 Light" pitchFamily="34" charset="0"/>
              </a:defRPr>
            </a:lvl4pPr>
            <a:lvl5pPr marL="2057400" indent="-228600" defTabSz="923925" eaLnBrk="0" hangingPunct="0">
              <a:defRPr sz="2400">
                <a:solidFill>
                  <a:schemeClr val="tx1"/>
                </a:solidFill>
                <a:latin typeface="Frutiger 45 Light" pitchFamily="34" charset="0"/>
              </a:defRPr>
            </a:lvl5pPr>
            <a:lvl6pPr marL="2514600" indent="-228600" defTabSz="923925" eaLnBrk="0" fontAlgn="base" hangingPunct="0">
              <a:spcBef>
                <a:spcPct val="0"/>
              </a:spcBef>
              <a:spcAft>
                <a:spcPct val="0"/>
              </a:spcAft>
              <a:defRPr sz="2400">
                <a:solidFill>
                  <a:schemeClr val="tx1"/>
                </a:solidFill>
                <a:latin typeface="Frutiger 45 Light" pitchFamily="34" charset="0"/>
              </a:defRPr>
            </a:lvl6pPr>
            <a:lvl7pPr marL="2971800" indent="-228600" defTabSz="923925" eaLnBrk="0" fontAlgn="base" hangingPunct="0">
              <a:spcBef>
                <a:spcPct val="0"/>
              </a:spcBef>
              <a:spcAft>
                <a:spcPct val="0"/>
              </a:spcAft>
              <a:defRPr sz="2400">
                <a:solidFill>
                  <a:schemeClr val="tx1"/>
                </a:solidFill>
                <a:latin typeface="Frutiger 45 Light" pitchFamily="34" charset="0"/>
              </a:defRPr>
            </a:lvl7pPr>
            <a:lvl8pPr marL="3429000" indent="-228600" defTabSz="923925" eaLnBrk="0" fontAlgn="base" hangingPunct="0">
              <a:spcBef>
                <a:spcPct val="0"/>
              </a:spcBef>
              <a:spcAft>
                <a:spcPct val="0"/>
              </a:spcAft>
              <a:defRPr sz="2400">
                <a:solidFill>
                  <a:schemeClr val="tx1"/>
                </a:solidFill>
                <a:latin typeface="Frutiger 45 Light" pitchFamily="34" charset="0"/>
              </a:defRPr>
            </a:lvl8pPr>
            <a:lvl9pPr marL="3886200" indent="-228600" defTabSz="923925" eaLnBrk="0" fontAlgn="base" hangingPunct="0">
              <a:spcBef>
                <a:spcPct val="0"/>
              </a:spcBef>
              <a:spcAft>
                <a:spcPct val="0"/>
              </a:spcAft>
              <a:defRPr sz="2400">
                <a:solidFill>
                  <a:schemeClr val="tx1"/>
                </a:solidFill>
                <a:latin typeface="Frutiger 45 Light" pitchFamily="34" charset="0"/>
              </a:defRPr>
            </a:lvl9pPr>
          </a:lstStyle>
          <a:p>
            <a:pPr eaLnBrk="1" hangingPunct="1"/>
            <a:fld id="{C05A0FA6-3792-4CE5-9F0D-6DF7776EBFB6}" type="slidenum">
              <a:rPr lang="en-GB" altLang="el-GR" sz="1200"/>
              <a:pPr eaLnBrk="1" hangingPunct="1"/>
              <a:t>15</a:t>
            </a:fld>
            <a:endParaRPr lang="en-GB" altLang="el-GR"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AU"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31245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7520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423016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0" descr="SAS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SAS_tag rev"/>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7775" y="4940300"/>
            <a:ext cx="14382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SASpowerpointheadercov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white">
          <a:xfrm>
            <a:off x="685800" y="2262188"/>
            <a:ext cx="7772400" cy="1143000"/>
          </a:xfrm>
        </p:spPr>
        <p:txBody>
          <a:bodyPr anchor="b"/>
          <a:lstStyle>
            <a:lvl1pPr>
              <a:defRPr>
                <a:solidFill>
                  <a:schemeClr val="bg1"/>
                </a:solidFill>
              </a:defRPr>
            </a:lvl1pPr>
          </a:lstStyle>
          <a:p>
            <a:pPr lvl="0"/>
            <a:r>
              <a:rPr lang="en-GB" altLang="el-GR" noProof="0" smtClean="0"/>
              <a:t>Click to edit Master title style</a:t>
            </a:r>
          </a:p>
        </p:txBody>
      </p:sp>
      <p:sp>
        <p:nvSpPr>
          <p:cNvPr id="3075" name="Rectangle 3"/>
          <p:cNvSpPr>
            <a:spLocks noGrp="1" noChangeArrowheads="1"/>
          </p:cNvSpPr>
          <p:nvPr>
            <p:ph type="subTitle" idx="1"/>
          </p:nvPr>
        </p:nvSpPr>
        <p:spPr bwMode="white">
          <a:xfrm>
            <a:off x="685800" y="3595688"/>
            <a:ext cx="7772400" cy="1752600"/>
          </a:xfrm>
        </p:spPr>
        <p:txBody>
          <a:bodyPr/>
          <a:lstStyle>
            <a:lvl1pPr marL="0" indent="0">
              <a:buFontTx/>
              <a:buNone/>
              <a:defRPr>
                <a:solidFill>
                  <a:schemeClr val="bg1"/>
                </a:solidFill>
              </a:defRPr>
            </a:lvl1pPr>
          </a:lstStyle>
          <a:p>
            <a:pPr lvl="0"/>
            <a:r>
              <a:rPr lang="en-GB" altLang="el-GR" noProof="0" smtClean="0"/>
              <a:t>Click to edit Master subtitle style</a:t>
            </a:r>
          </a:p>
        </p:txBody>
      </p:sp>
    </p:spTree>
    <p:extLst>
      <p:ext uri="{BB962C8B-B14F-4D97-AF65-F5344CB8AC3E}">
        <p14:creationId xmlns:p14="http://schemas.microsoft.com/office/powerpoint/2010/main" val="28636661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18544038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466076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4213" y="2133600"/>
            <a:ext cx="38100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2133600"/>
            <a:ext cx="38100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07682160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3657771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335913817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347030"/>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990714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1311086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412356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8589519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1052513"/>
            <a:ext cx="1943100" cy="53165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4213" y="1052513"/>
            <a:ext cx="5676900" cy="5316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31545978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190134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9050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70593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170450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5537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80705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1EA88-86D8-4A73-9485-161BE341D463}" type="datetimeFigureOut">
              <a:rPr lang="el-GR" smtClean="0"/>
              <a:pPr/>
              <a:t>14/11/2016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0EAE73-6645-46DD-91CE-4A993AB6AFAD}" type="slidenum">
              <a:rPr lang="el-GR" smtClean="0"/>
              <a:pPr/>
              <a:t>‹#›</a:t>
            </a:fld>
            <a:endParaRPr lang="el-GR"/>
          </a:p>
        </p:txBody>
      </p:sp>
    </p:spTree>
    <p:extLst>
      <p:ext uri="{BB962C8B-B14F-4D97-AF65-F5344CB8AC3E}">
        <p14:creationId xmlns:p14="http://schemas.microsoft.com/office/powerpoint/2010/main" val="331327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1EA88-86D8-4A73-9485-161BE341D463}" type="datetimeFigureOut">
              <a:rPr lang="el-GR" smtClean="0"/>
              <a:pPr/>
              <a:t>14/11/2016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EAE73-6645-46DD-91CE-4A993AB6AFAD}" type="slidenum">
              <a:rPr lang="el-GR" smtClean="0"/>
              <a:pPr/>
              <a:t>‹#›</a:t>
            </a:fld>
            <a:endParaRPr lang="el-GR"/>
          </a:p>
        </p:txBody>
      </p:sp>
    </p:spTree>
    <p:extLst>
      <p:ext uri="{BB962C8B-B14F-4D97-AF65-F5344CB8AC3E}">
        <p14:creationId xmlns:p14="http://schemas.microsoft.com/office/powerpoint/2010/main" val="94805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052513"/>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l-GR" smtClean="0"/>
              <a:t>Click to edit slide title</a:t>
            </a:r>
          </a:p>
        </p:txBody>
      </p:sp>
      <p:sp>
        <p:nvSpPr>
          <p:cNvPr id="1027" name="Rectangle 3"/>
          <p:cNvSpPr>
            <a:spLocks noGrp="1" noChangeArrowheads="1"/>
          </p:cNvSpPr>
          <p:nvPr>
            <p:ph type="body" idx="1"/>
          </p:nvPr>
        </p:nvSpPr>
        <p:spPr bwMode="auto">
          <a:xfrm>
            <a:off x="684213" y="2133600"/>
            <a:ext cx="77724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l-GR" smtClean="0"/>
              <a:t>Click to edit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pic>
        <p:nvPicPr>
          <p:cNvPr id="1028" name="Picture 38" descr="SAS_ta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7775" y="4941888"/>
            <a:ext cx="14382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9" descr="SASpowerpointhead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5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0" fontAlgn="base" hangingPunct="0">
        <a:lnSpc>
          <a:spcPct val="85000"/>
        </a:lnSpc>
        <a:spcBef>
          <a:spcPct val="0"/>
        </a:spcBef>
        <a:spcAft>
          <a:spcPct val="0"/>
        </a:spcAft>
        <a:defRPr sz="3500">
          <a:solidFill>
            <a:srgbClr val="009AFF"/>
          </a:solidFill>
          <a:latin typeface="+mj-lt"/>
          <a:ea typeface="+mj-ea"/>
          <a:cs typeface="+mj-cs"/>
        </a:defRPr>
      </a:lvl1pPr>
      <a:lvl2pPr algn="l" rtl="0" eaLnBrk="0" fontAlgn="base" hangingPunct="0">
        <a:lnSpc>
          <a:spcPct val="85000"/>
        </a:lnSpc>
        <a:spcBef>
          <a:spcPct val="0"/>
        </a:spcBef>
        <a:spcAft>
          <a:spcPct val="0"/>
        </a:spcAft>
        <a:defRPr sz="3500">
          <a:solidFill>
            <a:srgbClr val="009AFF"/>
          </a:solidFill>
          <a:latin typeface="Arial" charset="0"/>
        </a:defRPr>
      </a:lvl2pPr>
      <a:lvl3pPr algn="l" rtl="0" eaLnBrk="0" fontAlgn="base" hangingPunct="0">
        <a:lnSpc>
          <a:spcPct val="85000"/>
        </a:lnSpc>
        <a:spcBef>
          <a:spcPct val="0"/>
        </a:spcBef>
        <a:spcAft>
          <a:spcPct val="0"/>
        </a:spcAft>
        <a:defRPr sz="3500">
          <a:solidFill>
            <a:srgbClr val="009AFF"/>
          </a:solidFill>
          <a:latin typeface="Arial" charset="0"/>
        </a:defRPr>
      </a:lvl3pPr>
      <a:lvl4pPr algn="l" rtl="0" eaLnBrk="0" fontAlgn="base" hangingPunct="0">
        <a:lnSpc>
          <a:spcPct val="85000"/>
        </a:lnSpc>
        <a:spcBef>
          <a:spcPct val="0"/>
        </a:spcBef>
        <a:spcAft>
          <a:spcPct val="0"/>
        </a:spcAft>
        <a:defRPr sz="3500">
          <a:solidFill>
            <a:srgbClr val="009AFF"/>
          </a:solidFill>
          <a:latin typeface="Arial" charset="0"/>
        </a:defRPr>
      </a:lvl4pPr>
      <a:lvl5pPr algn="l" rtl="0" eaLnBrk="0" fontAlgn="base" hangingPunct="0">
        <a:lnSpc>
          <a:spcPct val="85000"/>
        </a:lnSpc>
        <a:spcBef>
          <a:spcPct val="0"/>
        </a:spcBef>
        <a:spcAft>
          <a:spcPct val="0"/>
        </a:spcAft>
        <a:defRPr sz="3500">
          <a:solidFill>
            <a:srgbClr val="009AFF"/>
          </a:solidFill>
          <a:latin typeface="Arial" charset="0"/>
        </a:defRPr>
      </a:lvl5pPr>
      <a:lvl6pPr marL="457200" algn="l" rtl="0" fontAlgn="base">
        <a:lnSpc>
          <a:spcPct val="85000"/>
        </a:lnSpc>
        <a:spcBef>
          <a:spcPct val="0"/>
        </a:spcBef>
        <a:spcAft>
          <a:spcPct val="0"/>
        </a:spcAft>
        <a:defRPr sz="3500">
          <a:solidFill>
            <a:srgbClr val="009AFF"/>
          </a:solidFill>
          <a:latin typeface="Arial" charset="0"/>
        </a:defRPr>
      </a:lvl6pPr>
      <a:lvl7pPr marL="914400" algn="l" rtl="0" fontAlgn="base">
        <a:lnSpc>
          <a:spcPct val="85000"/>
        </a:lnSpc>
        <a:spcBef>
          <a:spcPct val="0"/>
        </a:spcBef>
        <a:spcAft>
          <a:spcPct val="0"/>
        </a:spcAft>
        <a:defRPr sz="3500">
          <a:solidFill>
            <a:srgbClr val="009AFF"/>
          </a:solidFill>
          <a:latin typeface="Arial" charset="0"/>
        </a:defRPr>
      </a:lvl7pPr>
      <a:lvl8pPr marL="1371600" algn="l" rtl="0" fontAlgn="base">
        <a:lnSpc>
          <a:spcPct val="85000"/>
        </a:lnSpc>
        <a:spcBef>
          <a:spcPct val="0"/>
        </a:spcBef>
        <a:spcAft>
          <a:spcPct val="0"/>
        </a:spcAft>
        <a:defRPr sz="3500">
          <a:solidFill>
            <a:srgbClr val="009AFF"/>
          </a:solidFill>
          <a:latin typeface="Arial" charset="0"/>
        </a:defRPr>
      </a:lvl8pPr>
      <a:lvl9pPr marL="1828800" algn="l" rtl="0" fontAlgn="base">
        <a:lnSpc>
          <a:spcPct val="85000"/>
        </a:lnSpc>
        <a:spcBef>
          <a:spcPct val="0"/>
        </a:spcBef>
        <a:spcAft>
          <a:spcPct val="0"/>
        </a:spcAft>
        <a:defRPr sz="3500">
          <a:solidFill>
            <a:srgbClr val="009AFF"/>
          </a:solidFill>
          <a:latin typeface="Arial" charset="0"/>
        </a:defRPr>
      </a:lvl9pPr>
    </p:titleStyle>
    <p:bodyStyle>
      <a:lvl1pPr marL="238125" indent="-238125" algn="l" rtl="0" eaLnBrk="0" fontAlgn="base" hangingPunct="0">
        <a:lnSpc>
          <a:spcPct val="95000"/>
        </a:lnSpc>
        <a:spcBef>
          <a:spcPct val="45000"/>
        </a:spcBef>
        <a:spcAft>
          <a:spcPct val="0"/>
        </a:spcAft>
        <a:buClr>
          <a:schemeClr val="tx2"/>
        </a:buClr>
        <a:buChar char="•"/>
        <a:defRPr sz="2400">
          <a:solidFill>
            <a:schemeClr val="tx1"/>
          </a:solidFill>
          <a:latin typeface="+mn-lt"/>
          <a:ea typeface="+mn-ea"/>
          <a:cs typeface="+mn-cs"/>
        </a:defRPr>
      </a:lvl1pPr>
      <a:lvl2pPr marL="512763" indent="-247650" algn="l" rtl="0" eaLnBrk="0" fontAlgn="base" hangingPunct="0">
        <a:lnSpc>
          <a:spcPct val="95000"/>
        </a:lnSpc>
        <a:spcBef>
          <a:spcPct val="25000"/>
        </a:spcBef>
        <a:spcAft>
          <a:spcPct val="0"/>
        </a:spcAft>
        <a:buClr>
          <a:schemeClr val="tx2"/>
        </a:buClr>
        <a:buChar char="–"/>
        <a:defRPr sz="2000">
          <a:solidFill>
            <a:schemeClr val="tx1"/>
          </a:solidFill>
          <a:latin typeface="+mn-lt"/>
        </a:defRPr>
      </a:lvl2pPr>
      <a:lvl3pPr marL="771525" indent="-219075" algn="l" rtl="0" eaLnBrk="0" fontAlgn="base" hangingPunct="0">
        <a:lnSpc>
          <a:spcPct val="95000"/>
        </a:lnSpc>
        <a:spcBef>
          <a:spcPct val="25000"/>
        </a:spcBef>
        <a:spcAft>
          <a:spcPct val="0"/>
        </a:spcAft>
        <a:buClr>
          <a:schemeClr val="tx2"/>
        </a:buClr>
        <a:buChar char="•"/>
        <a:defRPr>
          <a:solidFill>
            <a:schemeClr val="tx1"/>
          </a:solidFill>
          <a:latin typeface="+mn-lt"/>
        </a:defRPr>
      </a:lvl3pPr>
      <a:lvl4pPr marL="1066800" indent="-247650" algn="l" rtl="0" eaLnBrk="0" fontAlgn="base" hangingPunct="0">
        <a:lnSpc>
          <a:spcPct val="95000"/>
        </a:lnSpc>
        <a:spcBef>
          <a:spcPct val="25000"/>
        </a:spcBef>
        <a:spcAft>
          <a:spcPct val="0"/>
        </a:spcAft>
        <a:buClr>
          <a:schemeClr val="tx2"/>
        </a:buClr>
        <a:buChar char="–"/>
        <a:defRPr>
          <a:solidFill>
            <a:schemeClr val="tx1"/>
          </a:solidFill>
          <a:latin typeface="+mn-lt"/>
        </a:defRPr>
      </a:lvl4pPr>
      <a:lvl5pPr marL="1371600" indent="-247650" algn="l" rtl="0" eaLnBrk="0" fontAlgn="base" hangingPunct="0">
        <a:lnSpc>
          <a:spcPct val="95000"/>
        </a:lnSpc>
        <a:spcBef>
          <a:spcPct val="25000"/>
        </a:spcBef>
        <a:spcAft>
          <a:spcPct val="0"/>
        </a:spcAft>
        <a:buClr>
          <a:schemeClr val="tx2"/>
        </a:buClr>
        <a:buChar char="–"/>
        <a:defRPr>
          <a:solidFill>
            <a:schemeClr val="tx1"/>
          </a:solidFill>
          <a:latin typeface="+mn-lt"/>
        </a:defRPr>
      </a:lvl5pPr>
      <a:lvl6pPr marL="1828800" indent="-247650" algn="l" rtl="0" fontAlgn="base">
        <a:lnSpc>
          <a:spcPct val="95000"/>
        </a:lnSpc>
        <a:spcBef>
          <a:spcPct val="25000"/>
        </a:spcBef>
        <a:spcAft>
          <a:spcPct val="0"/>
        </a:spcAft>
        <a:buClr>
          <a:schemeClr val="tx2"/>
        </a:buClr>
        <a:buChar char="–"/>
        <a:defRPr>
          <a:solidFill>
            <a:schemeClr val="tx1"/>
          </a:solidFill>
          <a:latin typeface="+mn-lt"/>
        </a:defRPr>
      </a:lvl6pPr>
      <a:lvl7pPr marL="2286000" indent="-247650" algn="l" rtl="0" fontAlgn="base">
        <a:lnSpc>
          <a:spcPct val="95000"/>
        </a:lnSpc>
        <a:spcBef>
          <a:spcPct val="25000"/>
        </a:spcBef>
        <a:spcAft>
          <a:spcPct val="0"/>
        </a:spcAft>
        <a:buClr>
          <a:schemeClr val="tx2"/>
        </a:buClr>
        <a:buChar char="–"/>
        <a:defRPr>
          <a:solidFill>
            <a:schemeClr val="tx1"/>
          </a:solidFill>
          <a:latin typeface="+mn-lt"/>
        </a:defRPr>
      </a:lvl7pPr>
      <a:lvl8pPr marL="2743200" indent="-247650" algn="l" rtl="0" fontAlgn="base">
        <a:lnSpc>
          <a:spcPct val="95000"/>
        </a:lnSpc>
        <a:spcBef>
          <a:spcPct val="25000"/>
        </a:spcBef>
        <a:spcAft>
          <a:spcPct val="0"/>
        </a:spcAft>
        <a:buClr>
          <a:schemeClr val="tx2"/>
        </a:buClr>
        <a:buChar char="–"/>
        <a:defRPr>
          <a:solidFill>
            <a:schemeClr val="tx1"/>
          </a:solidFill>
          <a:latin typeface="+mn-lt"/>
        </a:defRPr>
      </a:lvl8pPr>
      <a:lvl9pPr marL="3200400" indent="-247650" algn="l" rtl="0" fontAlgn="base">
        <a:lnSpc>
          <a:spcPct val="95000"/>
        </a:lnSpc>
        <a:spcBef>
          <a:spcPct val="25000"/>
        </a:spcBef>
        <a:spcAft>
          <a:spcPct val="0"/>
        </a:spcAft>
        <a:buClr>
          <a:schemeClr val="tx2"/>
        </a:buClr>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04607.4DDF4E6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cid:image001.png@01D04607.5131FBD0"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cid:image001.png@01D04607.5131FBD0" TargetMode="External"/><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cid:image001.png@01D04607.4DDF4E60" TargetMode="External"/><Relationship Id="rId5" Type="http://schemas.openxmlformats.org/officeDocument/2006/relationships/image" Target="../media/image7.png"/><Relationship Id="rId10" Type="http://schemas.openxmlformats.org/officeDocument/2006/relationships/image" Target="../media/image27.emf"/><Relationship Id="rId4" Type="http://schemas.openxmlformats.org/officeDocument/2006/relationships/hyperlink" Target="http://newsletter.moorestephensgreece.com/" TargetMode="External"/><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cid:image001.png@01D04607.5131FBD0" TargetMode="External"/><Relationship Id="rId5" Type="http://schemas.openxmlformats.org/officeDocument/2006/relationships/image" Target="../media/image8.png"/><Relationship Id="rId4" Type="http://schemas.openxmlformats.org/officeDocument/2006/relationships/image" Target="cid:image001.png@01D04607.4DDF4E60" TargetMode="Externa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cid:image001.png@01D04607.4DDF4E6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cid:image001.png@01D04607.5131FBD0"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04607.4DDF4E6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cid:image001.png@01D04607.5131FBD0"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cid:image001.png@01D04607.4DDF4E6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cid:image001.png@01D04607.5131FBD0"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9512" y="2348880"/>
            <a:ext cx="8790036" cy="1080120"/>
          </a:xfrm>
          <a:prstGeom prst="rect">
            <a:avLst/>
          </a:prstGeom>
          <a:solidFill>
            <a:schemeClr val="bg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826696" y="178346"/>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832961" y="692026"/>
            <a:ext cx="1063964" cy="720750"/>
          </a:xfrm>
          <a:prstGeom prst="rect">
            <a:avLst/>
          </a:prstGeom>
          <a:solidFill>
            <a:schemeClr val="bg1">
              <a:alpha val="28000"/>
            </a:schemeClr>
          </a:solidFill>
          <a:ln>
            <a:noFill/>
          </a:ln>
          <a:extLst/>
        </p:spPr>
      </p:pic>
      <p:sp>
        <p:nvSpPr>
          <p:cNvPr id="6" name="TextBox 5"/>
          <p:cNvSpPr txBox="1"/>
          <p:nvPr/>
        </p:nvSpPr>
        <p:spPr>
          <a:xfrm>
            <a:off x="251520" y="2545449"/>
            <a:ext cx="8712968" cy="830997"/>
          </a:xfrm>
          <a:prstGeom prst="rect">
            <a:avLst/>
          </a:prstGeom>
          <a:noFill/>
        </p:spPr>
        <p:txBody>
          <a:bodyPr wrap="square" rtlCol="0">
            <a:spAutoFit/>
          </a:bodyPr>
          <a:lstStyle/>
          <a:p>
            <a:pPr algn="ctr"/>
            <a:r>
              <a:rPr lang="en-US" sz="4800" b="1" dirty="0" smtClean="0"/>
              <a:t>MOORE STEPHENS GREECE</a:t>
            </a:r>
            <a:endParaRPr lang="el-GR" sz="4800" dirty="0"/>
          </a:p>
        </p:txBody>
      </p:sp>
    </p:spTree>
    <p:extLst>
      <p:ext uri="{BB962C8B-B14F-4D97-AF65-F5344CB8AC3E}">
        <p14:creationId xmlns:p14="http://schemas.microsoft.com/office/powerpoint/2010/main" val="316787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50825" y="476672"/>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Η νέα έκθεση ελέγχου – Τί αλλάζει?</a:t>
            </a:r>
            <a:endParaRPr lang="en-AU" altLang="el-GR" sz="2800" dirty="0"/>
          </a:p>
        </p:txBody>
      </p:sp>
      <p:sp>
        <p:nvSpPr>
          <p:cNvPr id="7" name="Line 4"/>
          <p:cNvSpPr>
            <a:spLocks noChangeShapeType="1"/>
          </p:cNvSpPr>
          <p:nvPr/>
        </p:nvSpPr>
        <p:spPr bwMode="auto">
          <a:xfrm>
            <a:off x="468313" y="1052736"/>
            <a:ext cx="6587949"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8" name="1262394e-de23-4708-ad13-eab906b1ed1f" descr="cid:image001.png@01D04607.4DDF4E6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26696"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58bed09-9b96-4df4-aa5a-f8d065bc5811" descr="cid:image001.png@01D04607.5131FBD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828516"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77538" y="1406381"/>
            <a:ext cx="8614942" cy="5262979"/>
          </a:xfrm>
          <a:prstGeom prst="rect">
            <a:avLst/>
          </a:prstGeom>
          <a:noFill/>
        </p:spPr>
        <p:txBody>
          <a:bodyPr wrap="square" rtlCol="0">
            <a:spAutoFit/>
          </a:bodyPr>
          <a:lstStyle/>
          <a:p>
            <a:pPr algn="just"/>
            <a:r>
              <a:rPr lang="el-GR" altLang="el-GR" sz="1600" b="1" dirty="0" smtClean="0"/>
              <a:t>Για όλες τις εταιρείες</a:t>
            </a:r>
            <a:r>
              <a:rPr lang="en-US" altLang="el-GR" sz="1600" b="1" dirty="0" smtClean="0"/>
              <a:t>:</a:t>
            </a:r>
            <a:endParaRPr lang="el-GR" altLang="el-GR" sz="1600" b="1" dirty="0"/>
          </a:p>
          <a:p>
            <a:pPr algn="just"/>
            <a:r>
              <a:rPr lang="en-US" altLang="el-GR" sz="1600" dirty="0"/>
              <a:t>H </a:t>
            </a:r>
            <a:r>
              <a:rPr lang="el-GR" altLang="el-GR" sz="1600" dirty="0"/>
              <a:t>παράγραφος της Γνώμης παρουσιάζεται πρώτη (και όχι στο τέλος) και ακολουθείται από την παράγραφο της Βάσης για τη γνώμη ελέγχου</a:t>
            </a:r>
            <a:r>
              <a:rPr lang="el-GR" altLang="el-GR" sz="1600" dirty="0" smtClean="0"/>
              <a:t>.</a:t>
            </a:r>
          </a:p>
          <a:p>
            <a:pPr algn="just"/>
            <a:endParaRPr lang="el-GR" altLang="el-GR" sz="1600" dirty="0"/>
          </a:p>
          <a:p>
            <a:pPr algn="just"/>
            <a:r>
              <a:rPr lang="el-GR" altLang="el-GR" sz="1600" dirty="0"/>
              <a:t>Αυξημένη αναφορά στο θέμα της παραδοχής της συνεχιζόμενης δραστηριότητας. Απαιτείται ρητή αναφορά στην ευθύνη της διοίκησης αλλά και των ελεγκτών στο θέμα αυτό, καθώς και ξεχωριστή παράγραφος όταν υπάρχει σημαντική αβεβαιότητα.</a:t>
            </a:r>
          </a:p>
          <a:p>
            <a:pPr algn="just"/>
            <a:endParaRPr lang="el-GR" altLang="el-GR" sz="1600" dirty="0" smtClean="0"/>
          </a:p>
          <a:p>
            <a:pPr algn="just"/>
            <a:r>
              <a:rPr lang="el-GR" altLang="el-GR" sz="1600" dirty="0" smtClean="0"/>
              <a:t>Νέα </a:t>
            </a:r>
            <a:r>
              <a:rPr lang="el-GR" altLang="el-GR" sz="1600" dirty="0"/>
              <a:t>υποχρέωση να αμφισβητηθεί η επάρκεια των γνωστοποιήσεων όταν εντοπιστούν γεγονότα ή συνθήκες που μπορεί να εγείρουν κάποιες αβεβαιότητες για τη συνέχιση της λειτουργίας, αλλά οι αβεβαιότητες αυτές αίρονται από ενέργειες ή πλάνα της διοίκησης.</a:t>
            </a:r>
          </a:p>
          <a:p>
            <a:pPr algn="just"/>
            <a:r>
              <a:rPr lang="el-GR" altLang="el-GR" sz="1600" dirty="0"/>
              <a:t>Ρητή αναφορά για την ανεξαρτησία του ελεγκτή και εκπλήρωση του Κώδικα </a:t>
            </a:r>
            <a:r>
              <a:rPr lang="el-GR" altLang="el-GR" sz="1600" dirty="0" smtClean="0"/>
              <a:t>Δεοντολογίας.</a:t>
            </a:r>
            <a:endParaRPr lang="el-GR" altLang="el-GR" sz="1600" dirty="0"/>
          </a:p>
          <a:p>
            <a:pPr algn="just"/>
            <a:endParaRPr lang="el-GR" altLang="el-GR" sz="1600" dirty="0" smtClean="0"/>
          </a:p>
          <a:p>
            <a:pPr algn="just"/>
            <a:r>
              <a:rPr lang="el-GR" altLang="el-GR" sz="1600" dirty="0" smtClean="0"/>
              <a:t>Αυξημένη </a:t>
            </a:r>
            <a:r>
              <a:rPr lang="el-GR" altLang="el-GR" sz="1600" dirty="0"/>
              <a:t>περιγραφή των ευθυνών του ελεγκτή, οι οποίες όμως μπορεί να συμπεριληφθούν ή να γίνει σχετική παραπομπή εκτός της έκθεσης ελέγχου</a:t>
            </a:r>
            <a:r>
              <a:rPr lang="el-GR" altLang="el-GR" sz="1600" dirty="0" smtClean="0"/>
              <a:t>.</a:t>
            </a:r>
          </a:p>
          <a:p>
            <a:pPr algn="just"/>
            <a:endParaRPr lang="el-GR" altLang="el-GR" sz="1600" b="1" dirty="0"/>
          </a:p>
          <a:p>
            <a:pPr algn="just"/>
            <a:endParaRPr lang="el-GR" altLang="el-GR" sz="1600" b="1" dirty="0" smtClean="0"/>
          </a:p>
          <a:p>
            <a:pPr algn="just"/>
            <a:r>
              <a:rPr lang="el-GR" altLang="el-GR" sz="1600" b="1" dirty="0" smtClean="0"/>
              <a:t>Για </a:t>
            </a:r>
            <a:r>
              <a:rPr lang="el-GR" altLang="el-GR" sz="1600" b="1" dirty="0"/>
              <a:t>τις εισηγμένες εταιρείες</a:t>
            </a:r>
            <a:r>
              <a:rPr lang="en-US" altLang="el-GR" sz="1600" b="1" dirty="0"/>
              <a:t>:</a:t>
            </a:r>
          </a:p>
          <a:p>
            <a:pPr algn="just"/>
            <a:r>
              <a:rPr lang="en-US" altLang="el-GR" sz="1600" dirty="0"/>
              <a:t>E</a:t>
            </a:r>
            <a:r>
              <a:rPr lang="el-GR" altLang="el-GR" sz="1600" dirty="0"/>
              <a:t>ισάγεται νέα παράγραφος για την επικοινωνία των κρίσιμων ελεγκτικών θεμάτων (</a:t>
            </a:r>
            <a:r>
              <a:rPr lang="en-US" altLang="el-GR" sz="1600" dirty="0"/>
              <a:t>key audit matters </a:t>
            </a:r>
            <a:r>
              <a:rPr lang="el-GR" altLang="el-GR" sz="1600" dirty="0"/>
              <a:t>– η απόδοση στα ελληνικά δεν έχει ολοκληρωθεί αυτή τη στιγμή).</a:t>
            </a:r>
          </a:p>
          <a:p>
            <a:pPr algn="just"/>
            <a:endParaRPr lang="el-GR" altLang="el-GR" sz="1600" dirty="0"/>
          </a:p>
        </p:txBody>
      </p:sp>
    </p:spTree>
    <p:extLst>
      <p:ext uri="{BB962C8B-B14F-4D97-AF65-F5344CB8AC3E}">
        <p14:creationId xmlns:p14="http://schemas.microsoft.com/office/powerpoint/2010/main" val="124941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250825" y="1341438"/>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Πλεονεκτήματα της νέας έκθεσης ελέγχου</a:t>
            </a:r>
            <a:endParaRPr lang="en-AU" altLang="el-GR" sz="2800" dirty="0"/>
          </a:p>
        </p:txBody>
      </p:sp>
      <p:sp>
        <p:nvSpPr>
          <p:cNvPr id="12292" name="Line 4"/>
          <p:cNvSpPr>
            <a:spLocks noChangeShapeType="1"/>
          </p:cNvSpPr>
          <p:nvPr/>
        </p:nvSpPr>
        <p:spPr bwMode="auto">
          <a:xfrm>
            <a:off x="468313" y="1916113"/>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7"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5292134" y="6536377"/>
            <a:ext cx="3528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rutiger 45 Light" pitchFamily="34" charset="0"/>
              </a:defRPr>
            </a:lvl1pPr>
            <a:lvl2pPr marL="742950" indent="-285750" eaLnBrk="0" hangingPunct="0">
              <a:defRPr sz="2400">
                <a:solidFill>
                  <a:schemeClr val="tx1"/>
                </a:solidFill>
                <a:latin typeface="Frutiger 45 Light" pitchFamily="34" charset="0"/>
              </a:defRPr>
            </a:lvl2pPr>
            <a:lvl3pPr marL="1143000" indent="-228600" eaLnBrk="0" hangingPunct="0">
              <a:defRPr sz="2400">
                <a:solidFill>
                  <a:schemeClr val="tx1"/>
                </a:solidFill>
                <a:latin typeface="Frutiger 45 Light" pitchFamily="34" charset="0"/>
              </a:defRPr>
            </a:lvl3pPr>
            <a:lvl4pPr marL="1600200" indent="-228600" eaLnBrk="0" hangingPunct="0">
              <a:defRPr sz="2400">
                <a:solidFill>
                  <a:schemeClr val="tx1"/>
                </a:solidFill>
                <a:latin typeface="Frutiger 45 Light" pitchFamily="34" charset="0"/>
              </a:defRPr>
            </a:lvl4pPr>
            <a:lvl5pPr marL="2057400" indent="-228600" eaLnBrk="0" hangingPunct="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eaLnBrk="1" hangingPunct="1"/>
            <a:r>
              <a:rPr lang="en-GB" altLang="el-GR" sz="1200" i="1" dirty="0">
                <a:solidFill>
                  <a:schemeClr val="tx2"/>
                </a:solidFill>
              </a:rPr>
              <a:t>At Moore Stephens, we </a:t>
            </a:r>
            <a:r>
              <a:rPr lang="en-GB" altLang="el-GR" sz="1200" i="1" dirty="0" smtClean="0">
                <a:solidFill>
                  <a:schemeClr val="tx2"/>
                </a:solidFill>
              </a:rPr>
              <a:t>take success </a:t>
            </a:r>
            <a:r>
              <a:rPr lang="en-GB" altLang="el-GR" sz="1200" i="1" dirty="0">
                <a:solidFill>
                  <a:schemeClr val="tx2"/>
                </a:solidFill>
              </a:rPr>
              <a:t>personally. </a:t>
            </a:r>
          </a:p>
        </p:txBody>
      </p:sp>
      <p:pic>
        <p:nvPicPr>
          <p:cNvPr id="30722" name="Picture 2" descr="Αποτέλεσμα εικόνας για blue tickmark"/>
          <p:cNvPicPr>
            <a:picLocks noChangeAspect="1" noChangeArrowheads="1"/>
          </p:cNvPicPr>
          <p:nvPr/>
        </p:nvPicPr>
        <p:blipFill>
          <a:blip r:embed="rId7" cstate="print"/>
          <a:srcRect/>
          <a:stretch>
            <a:fillRect/>
          </a:stretch>
        </p:blipFill>
        <p:spPr bwMode="auto">
          <a:xfrm>
            <a:off x="827584" y="2636912"/>
            <a:ext cx="1080120" cy="720080"/>
          </a:xfrm>
          <a:prstGeom prst="rect">
            <a:avLst/>
          </a:prstGeom>
          <a:noFill/>
        </p:spPr>
      </p:pic>
      <p:sp>
        <p:nvSpPr>
          <p:cNvPr id="13" name="12 - TextBox"/>
          <p:cNvSpPr txBox="1"/>
          <p:nvPr/>
        </p:nvSpPr>
        <p:spPr>
          <a:xfrm>
            <a:off x="2123728" y="2564904"/>
            <a:ext cx="5904656" cy="923330"/>
          </a:xfrm>
          <a:prstGeom prst="rect">
            <a:avLst/>
          </a:prstGeom>
          <a:noFill/>
        </p:spPr>
        <p:txBody>
          <a:bodyPr wrap="square" rtlCol="0">
            <a:spAutoFit/>
          </a:bodyPr>
          <a:lstStyle/>
          <a:p>
            <a:pPr algn="just"/>
            <a:r>
              <a:rPr lang="el-GR" b="1" u="sng" dirty="0" smtClean="0"/>
              <a:t>Ουσιαστική πληροφόρηση:</a:t>
            </a:r>
            <a:r>
              <a:rPr lang="el-GR" dirty="0" smtClean="0"/>
              <a:t> με την νέα έκθεση του ελεγκτή</a:t>
            </a:r>
            <a:r>
              <a:rPr lang="en-US" dirty="0" smtClean="0"/>
              <a:t> </a:t>
            </a:r>
            <a:r>
              <a:rPr lang="el-GR" dirty="0" smtClean="0"/>
              <a:t>θα παρέχεται εκτενέστερη πληροφόρηση σε θέματα, που κατά την κρίση του ελεγκτή είναι πιο σημαντικά</a:t>
            </a:r>
            <a:endParaRPr lang="el-GR" dirty="0"/>
          </a:p>
        </p:txBody>
      </p:sp>
      <p:pic>
        <p:nvPicPr>
          <p:cNvPr id="14" name="Picture 2" descr="Αποτέλεσμα εικόνας για blue tickmark"/>
          <p:cNvPicPr>
            <a:picLocks noChangeAspect="1" noChangeArrowheads="1"/>
          </p:cNvPicPr>
          <p:nvPr/>
        </p:nvPicPr>
        <p:blipFill>
          <a:blip r:embed="rId7" cstate="print"/>
          <a:srcRect/>
          <a:stretch>
            <a:fillRect/>
          </a:stretch>
        </p:blipFill>
        <p:spPr bwMode="auto">
          <a:xfrm>
            <a:off x="827584" y="3933056"/>
            <a:ext cx="1080120" cy="720080"/>
          </a:xfrm>
          <a:prstGeom prst="rect">
            <a:avLst/>
          </a:prstGeom>
          <a:noFill/>
        </p:spPr>
      </p:pic>
      <p:sp>
        <p:nvSpPr>
          <p:cNvPr id="15" name="14 - TextBox"/>
          <p:cNvSpPr txBox="1"/>
          <p:nvPr/>
        </p:nvSpPr>
        <p:spPr>
          <a:xfrm>
            <a:off x="2086261" y="3861048"/>
            <a:ext cx="5942123" cy="936104"/>
          </a:xfrm>
          <a:prstGeom prst="rect">
            <a:avLst/>
          </a:prstGeom>
          <a:noFill/>
        </p:spPr>
        <p:txBody>
          <a:bodyPr wrap="square" rtlCol="0">
            <a:spAutoFit/>
          </a:bodyPr>
          <a:lstStyle/>
          <a:p>
            <a:pPr algn="just"/>
            <a:r>
              <a:rPr lang="el-GR" b="1" u="sng" dirty="0" smtClean="0"/>
              <a:t>Ενίσχυση της Διαφάνειας: </a:t>
            </a:r>
            <a:r>
              <a:rPr lang="el-GR" dirty="0" smtClean="0"/>
              <a:t>θα γίνεται ξεχωριστή αναφορά στην ανεξαρτησία του ελεγκτή και θα αναγράφεται το όνομα του ορκωτού ελεγκτή που ανέλαβε τον έλεγχο</a:t>
            </a:r>
            <a:endParaRPr lang="el-GR" dirty="0"/>
          </a:p>
        </p:txBody>
      </p:sp>
      <p:pic>
        <p:nvPicPr>
          <p:cNvPr id="16" name="Picture 2" descr="Αποτέλεσμα εικόνας για blue tickmark"/>
          <p:cNvPicPr>
            <a:picLocks noChangeAspect="1" noChangeArrowheads="1"/>
          </p:cNvPicPr>
          <p:nvPr/>
        </p:nvPicPr>
        <p:blipFill>
          <a:blip r:embed="rId7" cstate="print"/>
          <a:srcRect/>
          <a:stretch>
            <a:fillRect/>
          </a:stretch>
        </p:blipFill>
        <p:spPr bwMode="auto">
          <a:xfrm>
            <a:off x="827584" y="5157192"/>
            <a:ext cx="1080120" cy="720080"/>
          </a:xfrm>
          <a:prstGeom prst="rect">
            <a:avLst/>
          </a:prstGeom>
          <a:noFill/>
        </p:spPr>
      </p:pic>
      <p:sp>
        <p:nvSpPr>
          <p:cNvPr id="17" name="16 - TextBox"/>
          <p:cNvSpPr txBox="1"/>
          <p:nvPr/>
        </p:nvSpPr>
        <p:spPr>
          <a:xfrm>
            <a:off x="2086261" y="5048016"/>
            <a:ext cx="5942123" cy="1200329"/>
          </a:xfrm>
          <a:prstGeom prst="rect">
            <a:avLst/>
          </a:prstGeom>
          <a:noFill/>
        </p:spPr>
        <p:txBody>
          <a:bodyPr wrap="square" rtlCol="0">
            <a:spAutoFit/>
          </a:bodyPr>
          <a:lstStyle/>
          <a:p>
            <a:pPr algn="just"/>
            <a:r>
              <a:rPr lang="el-GR" b="1" u="sng" dirty="0" smtClean="0"/>
              <a:t>Ευκολότερη κατανόηση:</a:t>
            </a:r>
            <a:r>
              <a:rPr lang="el-GR" dirty="0" smtClean="0"/>
              <a:t> η γνώμη του ελεγκτή θα βρίσκεται στην αρχή της έκθεσης ελέγχου</a:t>
            </a:r>
            <a:r>
              <a:rPr lang="en-US" dirty="0" smtClean="0"/>
              <a:t>, </a:t>
            </a:r>
            <a:r>
              <a:rPr lang="el-GR" dirty="0" smtClean="0"/>
              <a:t>θα δίνεται έμφαση στα σημαντικά ζητήματα και τα τυποποιημένα κομμάτια θα μεταφερθούν στο τέλος του </a:t>
            </a:r>
            <a:r>
              <a:rPr lang="en-US" dirty="0" smtClean="0"/>
              <a:t>report</a:t>
            </a:r>
            <a:endParaRPr lang="el-GR" dirty="0" smtClean="0"/>
          </a:p>
        </p:txBody>
      </p:sp>
    </p:spTree>
    <p:extLst>
      <p:ext uri="{BB962C8B-B14F-4D97-AF65-F5344CB8AC3E}">
        <p14:creationId xmlns:p14="http://schemas.microsoft.com/office/powerpoint/2010/main" val="184878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250825" y="908720"/>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marL="0" indent="0" eaLnBrk="1" hangingPunct="1">
              <a:buFontTx/>
              <a:buNone/>
            </a:pPr>
            <a:r>
              <a:rPr lang="el-GR" altLang="el-GR" sz="2800" dirty="0" smtClean="0"/>
              <a:t>Το Ην. Βασίλειο και η Ολλανδία έχουν ήδη εφαρμόσει τη νέα έκθεση ελέγχου... </a:t>
            </a:r>
            <a:endParaRPr lang="en-AU" altLang="el-GR" sz="2800" dirty="0"/>
          </a:p>
        </p:txBody>
      </p:sp>
      <p:sp>
        <p:nvSpPr>
          <p:cNvPr id="12292" name="Line 4"/>
          <p:cNvSpPr>
            <a:spLocks noChangeShapeType="1"/>
          </p:cNvSpPr>
          <p:nvPr/>
        </p:nvSpPr>
        <p:spPr bwMode="auto">
          <a:xfrm>
            <a:off x="468313" y="1916113"/>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7"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5292134" y="6536377"/>
            <a:ext cx="3528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rutiger 45 Light" pitchFamily="34" charset="0"/>
              </a:defRPr>
            </a:lvl1pPr>
            <a:lvl2pPr marL="742950" indent="-285750" eaLnBrk="0" hangingPunct="0">
              <a:defRPr sz="2400">
                <a:solidFill>
                  <a:schemeClr val="tx1"/>
                </a:solidFill>
                <a:latin typeface="Frutiger 45 Light" pitchFamily="34" charset="0"/>
              </a:defRPr>
            </a:lvl2pPr>
            <a:lvl3pPr marL="1143000" indent="-228600" eaLnBrk="0" hangingPunct="0">
              <a:defRPr sz="2400">
                <a:solidFill>
                  <a:schemeClr val="tx1"/>
                </a:solidFill>
                <a:latin typeface="Frutiger 45 Light" pitchFamily="34" charset="0"/>
              </a:defRPr>
            </a:lvl3pPr>
            <a:lvl4pPr marL="1600200" indent="-228600" eaLnBrk="0" hangingPunct="0">
              <a:defRPr sz="2400">
                <a:solidFill>
                  <a:schemeClr val="tx1"/>
                </a:solidFill>
                <a:latin typeface="Frutiger 45 Light" pitchFamily="34" charset="0"/>
              </a:defRPr>
            </a:lvl4pPr>
            <a:lvl5pPr marL="2057400" indent="-228600" eaLnBrk="0" hangingPunct="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eaLnBrk="1" hangingPunct="1"/>
            <a:r>
              <a:rPr lang="en-GB" altLang="el-GR" sz="1200" i="1" dirty="0">
                <a:solidFill>
                  <a:schemeClr val="tx2"/>
                </a:solidFill>
              </a:rPr>
              <a:t>At Moore Stephens, we </a:t>
            </a:r>
            <a:r>
              <a:rPr lang="en-GB" altLang="el-GR" sz="1200" i="1" dirty="0" smtClean="0">
                <a:solidFill>
                  <a:schemeClr val="tx2"/>
                </a:solidFill>
              </a:rPr>
              <a:t>take success </a:t>
            </a:r>
            <a:r>
              <a:rPr lang="en-GB" altLang="el-GR" sz="1200" i="1" dirty="0">
                <a:solidFill>
                  <a:schemeClr val="tx2"/>
                </a:solidFill>
              </a:rPr>
              <a:t>personally. </a:t>
            </a:r>
          </a:p>
        </p:txBody>
      </p:sp>
      <p:pic>
        <p:nvPicPr>
          <p:cNvPr id="30722" name="Picture 2" descr="Αποτέλεσμα εικόνας για blue tickmark"/>
          <p:cNvPicPr>
            <a:picLocks noChangeAspect="1" noChangeArrowheads="1"/>
          </p:cNvPicPr>
          <p:nvPr/>
        </p:nvPicPr>
        <p:blipFill>
          <a:blip r:embed="rId7" cstate="print"/>
          <a:srcRect/>
          <a:stretch>
            <a:fillRect/>
          </a:stretch>
        </p:blipFill>
        <p:spPr bwMode="auto">
          <a:xfrm>
            <a:off x="683568" y="2276872"/>
            <a:ext cx="1080120" cy="720080"/>
          </a:xfrm>
          <a:prstGeom prst="rect">
            <a:avLst/>
          </a:prstGeom>
          <a:noFill/>
        </p:spPr>
      </p:pic>
      <p:sp>
        <p:nvSpPr>
          <p:cNvPr id="13" name="12 - TextBox"/>
          <p:cNvSpPr txBox="1"/>
          <p:nvPr/>
        </p:nvSpPr>
        <p:spPr>
          <a:xfrm>
            <a:off x="2123728" y="2111945"/>
            <a:ext cx="6551960" cy="3693319"/>
          </a:xfrm>
          <a:prstGeom prst="rect">
            <a:avLst/>
          </a:prstGeom>
          <a:noFill/>
        </p:spPr>
        <p:txBody>
          <a:bodyPr wrap="square" rtlCol="0">
            <a:spAutoFit/>
          </a:bodyPr>
          <a:lstStyle/>
          <a:p>
            <a:pPr algn="just"/>
            <a:r>
              <a:rPr lang="el-GR" altLang="el-GR" dirty="0" smtClean="0"/>
              <a:t>Οι </a:t>
            </a:r>
            <a:r>
              <a:rPr lang="el-GR" altLang="el-GR" dirty="0"/>
              <a:t>αντιδράσεις είναι πολύ θετικές. Βάσει ερευνών, οι νέες εκθέσεις ελέγχου είναι πιο </a:t>
            </a:r>
            <a:r>
              <a:rPr lang="el-GR" altLang="el-GR" b="1" u="sng" dirty="0"/>
              <a:t>ενδιαφέρουσες</a:t>
            </a:r>
            <a:r>
              <a:rPr lang="el-GR" altLang="el-GR" dirty="0"/>
              <a:t> και </a:t>
            </a:r>
            <a:r>
              <a:rPr lang="el-GR" altLang="el-GR" b="1" u="sng" dirty="0"/>
              <a:t>ενημερωτικέ</a:t>
            </a:r>
            <a:r>
              <a:rPr lang="el-GR" altLang="el-GR" dirty="0"/>
              <a:t>ς, με το πλέον πολύτιμο τμήμα της νέας έκθεσης να είναι </a:t>
            </a:r>
            <a:r>
              <a:rPr lang="el-GR" altLang="el-GR" b="1" u="sng" dirty="0"/>
              <a:t>τα κρίσιμα ελεγκτικά θέματα</a:t>
            </a:r>
            <a:r>
              <a:rPr lang="el-GR" altLang="el-GR" dirty="0"/>
              <a:t>. </a:t>
            </a:r>
          </a:p>
          <a:p>
            <a:pPr algn="just"/>
            <a:endParaRPr lang="el-GR" altLang="el-GR" dirty="0"/>
          </a:p>
          <a:p>
            <a:pPr algn="just"/>
            <a:r>
              <a:rPr lang="el-GR" altLang="el-GR" b="1" u="sng" dirty="0"/>
              <a:t>Οι μέτοχοι θέλουν την οπτική των ελεγκτών </a:t>
            </a:r>
            <a:r>
              <a:rPr lang="el-GR" altLang="el-GR" dirty="0"/>
              <a:t>στα σημαντικά θέματα εκτιμήσεων και κρίσεων, καθώς και το ποιες περιοχές θεωρήθηκαν ως </a:t>
            </a:r>
            <a:r>
              <a:rPr lang="el-GR" altLang="el-GR" b="1" u="sng" dirty="0"/>
              <a:t>περιοχές κινδύνου </a:t>
            </a:r>
            <a:r>
              <a:rPr lang="el-GR" altLang="el-GR" dirty="0"/>
              <a:t>από τους ελεγκτές, γιατί και το </a:t>
            </a:r>
            <a:r>
              <a:rPr lang="el-GR" altLang="el-GR" b="1" u="sng" dirty="0"/>
              <a:t>πώς τις αντιμετώπισαν</a:t>
            </a:r>
            <a:r>
              <a:rPr lang="el-GR" altLang="el-GR" dirty="0"/>
              <a:t> οι ορκωτοί.  </a:t>
            </a:r>
            <a:endParaRPr lang="el-GR" altLang="el-GR" dirty="0" smtClean="0"/>
          </a:p>
          <a:p>
            <a:pPr algn="just"/>
            <a:endParaRPr lang="el-GR" altLang="el-GR" dirty="0"/>
          </a:p>
          <a:p>
            <a:pPr algn="just"/>
            <a:r>
              <a:rPr lang="el-GR" altLang="el-GR" dirty="0" smtClean="0"/>
              <a:t>Οι </a:t>
            </a:r>
            <a:r>
              <a:rPr lang="el-GR" altLang="el-GR" dirty="0"/>
              <a:t>καλύτερες περιγραφές είναι προσαρμοσμένες σε κάθε συγκεκριμένο έλεγχο και εταιρεία – αντίθετα </a:t>
            </a:r>
            <a:r>
              <a:rPr lang="el-GR" altLang="el-GR" b="1" u="sng" dirty="0"/>
              <a:t>οι τυποποιημένες και γενικόλογες διατυπώσεις δεν βοηθούν</a:t>
            </a:r>
            <a:r>
              <a:rPr lang="el-GR" altLang="el-GR" dirty="0"/>
              <a:t>.</a:t>
            </a:r>
          </a:p>
        </p:txBody>
      </p:sp>
    </p:spTree>
    <p:extLst>
      <p:ext uri="{BB962C8B-B14F-4D97-AF65-F5344CB8AC3E}">
        <p14:creationId xmlns:p14="http://schemas.microsoft.com/office/powerpoint/2010/main" val="113966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250825" y="1341438"/>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  Κίνδυνοι</a:t>
            </a:r>
            <a:endParaRPr lang="en-AU" altLang="el-GR" sz="2800" dirty="0"/>
          </a:p>
        </p:txBody>
      </p:sp>
      <p:sp>
        <p:nvSpPr>
          <p:cNvPr id="12292" name="Line 4"/>
          <p:cNvSpPr>
            <a:spLocks noChangeShapeType="1"/>
          </p:cNvSpPr>
          <p:nvPr/>
        </p:nvSpPr>
        <p:spPr bwMode="auto">
          <a:xfrm>
            <a:off x="468313" y="1916113"/>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7"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 TextBox"/>
          <p:cNvSpPr txBox="1"/>
          <p:nvPr/>
        </p:nvSpPr>
        <p:spPr>
          <a:xfrm>
            <a:off x="2123728" y="2132856"/>
            <a:ext cx="5904656" cy="1477328"/>
          </a:xfrm>
          <a:prstGeom prst="rect">
            <a:avLst/>
          </a:prstGeom>
          <a:noFill/>
        </p:spPr>
        <p:txBody>
          <a:bodyPr wrap="square" rtlCol="0">
            <a:spAutoFit/>
          </a:bodyPr>
          <a:lstStyle/>
          <a:p>
            <a:pPr algn="just"/>
            <a:r>
              <a:rPr lang="el-GR" b="1" u="sng" dirty="0" smtClean="0"/>
              <a:t>Ακατάλληλη εφαρμογή του προτύπου από τον ελεγκτη:</a:t>
            </a:r>
            <a:r>
              <a:rPr lang="el-GR" b="1" dirty="0" smtClean="0"/>
              <a:t> </a:t>
            </a:r>
            <a:r>
              <a:rPr lang="el-GR" dirty="0" smtClean="0"/>
              <a:t>δεν υπάρχει πλέον τυποποιημένο λεκτικό και ως εκ τούτου ο ελεγκτής θα πρέπει σε μαγάλο βαθμό να αυτοσχεδιάσει. Υπάρχει κίνδυνος, να παρερμηνευθούν τα </a:t>
            </a:r>
            <a:r>
              <a:rPr lang="en-US" dirty="0" smtClean="0"/>
              <a:t>‘key audit matters’</a:t>
            </a:r>
            <a:r>
              <a:rPr lang="el-GR" dirty="0" smtClean="0"/>
              <a:t> και να ταυτιστούν εσφαλμένα με τις παρατηρήσεις.</a:t>
            </a:r>
            <a:r>
              <a:rPr lang="en-US" dirty="0" smtClean="0"/>
              <a:t> </a:t>
            </a:r>
            <a:r>
              <a:rPr lang="el-GR" dirty="0" smtClean="0"/>
              <a:t>  </a:t>
            </a:r>
            <a:endParaRPr lang="el-GR" dirty="0"/>
          </a:p>
        </p:txBody>
      </p:sp>
      <p:sp>
        <p:nvSpPr>
          <p:cNvPr id="15" name="14 - TextBox"/>
          <p:cNvSpPr txBox="1"/>
          <p:nvPr/>
        </p:nvSpPr>
        <p:spPr>
          <a:xfrm>
            <a:off x="2086261" y="3751872"/>
            <a:ext cx="5942123" cy="1477328"/>
          </a:xfrm>
          <a:prstGeom prst="rect">
            <a:avLst/>
          </a:prstGeom>
          <a:noFill/>
        </p:spPr>
        <p:txBody>
          <a:bodyPr wrap="square" rtlCol="0">
            <a:spAutoFit/>
          </a:bodyPr>
          <a:lstStyle/>
          <a:p>
            <a:pPr algn="just"/>
            <a:r>
              <a:rPr lang="el-GR" b="1" u="sng" dirty="0" smtClean="0"/>
              <a:t>Πλεονάζουσα πληροφόρηση:</a:t>
            </a:r>
            <a:r>
              <a:rPr lang="el-GR" b="1" dirty="0" smtClean="0"/>
              <a:t> </a:t>
            </a:r>
            <a:r>
              <a:rPr lang="el-GR" dirty="0" smtClean="0"/>
              <a:t>αυξάνεται η πιθανότητα η έκθεση ελέγχου να περιλαμβάνει περιττά λόγια, τα οποία δεν προσθέτουν αξία στην έκθεση και κουράζουν τον αναγνώστη, ενώ ενδεχομένως ‘υποβαθμίζουν’ τα σημαντικά θέματα, μέσα στην πληθώρα της πληροφορίας.</a:t>
            </a:r>
            <a:endParaRPr lang="el-GR" dirty="0"/>
          </a:p>
        </p:txBody>
      </p:sp>
      <p:sp>
        <p:nvSpPr>
          <p:cNvPr id="17" name="16 - TextBox"/>
          <p:cNvSpPr txBox="1"/>
          <p:nvPr/>
        </p:nvSpPr>
        <p:spPr>
          <a:xfrm>
            <a:off x="2086261" y="5241974"/>
            <a:ext cx="5942123" cy="923330"/>
          </a:xfrm>
          <a:prstGeom prst="rect">
            <a:avLst/>
          </a:prstGeom>
          <a:noFill/>
        </p:spPr>
        <p:txBody>
          <a:bodyPr wrap="square" rtlCol="0">
            <a:spAutoFit/>
          </a:bodyPr>
          <a:lstStyle/>
          <a:p>
            <a:pPr algn="just"/>
            <a:r>
              <a:rPr lang="el-GR" b="1" u="sng" dirty="0" smtClean="0"/>
              <a:t>Μείωση της συγκρισιμότητας μεταξύ των εκθέσεων ελέγχου:</a:t>
            </a:r>
            <a:r>
              <a:rPr lang="el-GR" dirty="0" smtClean="0"/>
              <a:t> οι εκθέσεις ελέγχου θα διαφέρουν σημαντικά μεταξύ τους και θα καταστούν λιγότερο συγκρίσιμες.</a:t>
            </a:r>
          </a:p>
        </p:txBody>
      </p:sp>
      <p:pic>
        <p:nvPicPr>
          <p:cNvPr id="70658" name="Picture 2" descr="Αποτέλεσμα εικόνας για blue exclamation mark"/>
          <p:cNvPicPr>
            <a:picLocks noChangeAspect="1" noChangeArrowheads="1"/>
          </p:cNvPicPr>
          <p:nvPr/>
        </p:nvPicPr>
        <p:blipFill>
          <a:blip r:embed="rId7" cstate="print"/>
          <a:srcRect/>
          <a:stretch>
            <a:fillRect/>
          </a:stretch>
        </p:blipFill>
        <p:spPr bwMode="auto">
          <a:xfrm>
            <a:off x="1043608" y="2204864"/>
            <a:ext cx="720080" cy="648072"/>
          </a:xfrm>
          <a:prstGeom prst="rect">
            <a:avLst/>
          </a:prstGeom>
          <a:noFill/>
        </p:spPr>
      </p:pic>
      <p:pic>
        <p:nvPicPr>
          <p:cNvPr id="20" name="Picture 2" descr="Αποτέλεσμα εικόνας για blue exclamation mark"/>
          <p:cNvPicPr>
            <a:picLocks noChangeAspect="1" noChangeArrowheads="1"/>
          </p:cNvPicPr>
          <p:nvPr/>
        </p:nvPicPr>
        <p:blipFill>
          <a:blip r:embed="rId7" cstate="print"/>
          <a:srcRect/>
          <a:stretch>
            <a:fillRect/>
          </a:stretch>
        </p:blipFill>
        <p:spPr bwMode="auto">
          <a:xfrm>
            <a:off x="1043608" y="3751872"/>
            <a:ext cx="720080" cy="648072"/>
          </a:xfrm>
          <a:prstGeom prst="rect">
            <a:avLst/>
          </a:prstGeom>
          <a:noFill/>
        </p:spPr>
      </p:pic>
      <p:pic>
        <p:nvPicPr>
          <p:cNvPr id="21" name="Picture 2" descr="Αποτέλεσμα εικόνας για blue exclamation mark"/>
          <p:cNvPicPr>
            <a:picLocks noChangeAspect="1" noChangeArrowheads="1"/>
          </p:cNvPicPr>
          <p:nvPr/>
        </p:nvPicPr>
        <p:blipFill>
          <a:blip r:embed="rId7" cstate="print"/>
          <a:srcRect/>
          <a:stretch>
            <a:fillRect/>
          </a:stretch>
        </p:blipFill>
        <p:spPr bwMode="auto">
          <a:xfrm>
            <a:off x="1043608" y="5279142"/>
            <a:ext cx="720080" cy="648072"/>
          </a:xfrm>
          <a:prstGeom prst="rect">
            <a:avLst/>
          </a:prstGeom>
          <a:noFill/>
        </p:spPr>
      </p:pic>
    </p:spTree>
    <p:extLst>
      <p:ext uri="{BB962C8B-B14F-4D97-AF65-F5344CB8AC3E}">
        <p14:creationId xmlns:p14="http://schemas.microsoft.com/office/powerpoint/2010/main" val="184878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50825" y="1341438"/>
            <a:ext cx="388912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n-AU" altLang="el-GR" sz="2800" dirty="0" smtClean="0"/>
              <a:t>  </a:t>
            </a:r>
            <a:r>
              <a:rPr lang="el-GR" altLang="el-GR" sz="2800" dirty="0" smtClean="0"/>
              <a:t>Ερωτήσεις</a:t>
            </a:r>
            <a:r>
              <a:rPr lang="en-US" altLang="el-GR" sz="2800" dirty="0" smtClean="0"/>
              <a:t>;</a:t>
            </a:r>
            <a:endParaRPr lang="en-AU" altLang="el-GR" sz="2800" dirty="0"/>
          </a:p>
        </p:txBody>
      </p:sp>
      <p:sp>
        <p:nvSpPr>
          <p:cNvPr id="15364" name="Line 4"/>
          <p:cNvSpPr>
            <a:spLocks noChangeShapeType="1"/>
          </p:cNvSpPr>
          <p:nvPr/>
        </p:nvSpPr>
        <p:spPr bwMode="auto">
          <a:xfrm>
            <a:off x="468313" y="1916113"/>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7"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or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5214" y="2204864"/>
            <a:ext cx="1921242" cy="1008112"/>
          </a:xfrm>
          <a:prstGeom prst="rect">
            <a:avLst/>
          </a:prstGeom>
          <a:noFill/>
          <a:ln w="635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5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98053" y="6237312"/>
            <a:ext cx="8666435" cy="504056"/>
          </a:xfrm>
        </p:spPr>
        <p:txBody>
          <a:bodyPr>
            <a:normAutofit lnSpcReduction="10000"/>
          </a:bodyPr>
          <a:lstStyle/>
          <a:p>
            <a:pPr marL="0" indent="0">
              <a:lnSpc>
                <a:spcPct val="120000"/>
              </a:lnSpc>
              <a:buNone/>
            </a:pPr>
            <a:r>
              <a:rPr lang="el-GR" altLang="el-GR" sz="1800" dirty="0" smtClean="0">
                <a:latin typeface="Arial" panose="020B0604020202020204" pitchFamily="34" charset="0"/>
                <a:cs typeface="Arial" panose="020B0604020202020204" pitchFamily="34" charset="0"/>
              </a:rPr>
              <a:t>Εγγραφείτε δωρεάν</a:t>
            </a:r>
            <a:r>
              <a:rPr lang="en-US" altLang="el-GR" sz="1800" dirty="0" smtClean="0">
                <a:latin typeface="Arial" panose="020B0604020202020204" pitchFamily="34" charset="0"/>
                <a:cs typeface="Arial" panose="020B0604020202020204" pitchFamily="34" charset="0"/>
              </a:rPr>
              <a:t>        :</a:t>
            </a:r>
            <a:r>
              <a:rPr lang="en-AU" altLang="el-GR" sz="1800" dirty="0" smtClean="0">
                <a:latin typeface="Arial" panose="020B0604020202020204" pitchFamily="34" charset="0"/>
                <a:cs typeface="Arial" panose="020B0604020202020204" pitchFamily="34" charset="0"/>
              </a:rPr>
              <a:t> </a:t>
            </a:r>
            <a:r>
              <a:rPr lang="en-US" sz="2400" u="sng" dirty="0" smtClean="0">
                <a:solidFill>
                  <a:srgbClr val="00B0F0"/>
                </a:solidFill>
                <a:hlinkClick r:id="rId4"/>
              </a:rPr>
              <a:t>http</a:t>
            </a:r>
            <a:r>
              <a:rPr lang="en-US" sz="2400" u="sng" dirty="0">
                <a:solidFill>
                  <a:srgbClr val="00B0F0"/>
                </a:solidFill>
                <a:hlinkClick r:id="rId4"/>
              </a:rPr>
              <a:t>://newsletter.moorestephensgreece.com/</a:t>
            </a:r>
            <a:endParaRPr lang="el-GR" sz="2400" dirty="0">
              <a:solidFill>
                <a:srgbClr val="00B0F0"/>
              </a:solidFill>
            </a:endParaRPr>
          </a:p>
          <a:p>
            <a:pPr marL="0" indent="0">
              <a:lnSpc>
                <a:spcPct val="120000"/>
              </a:lnSpc>
              <a:buNone/>
            </a:pPr>
            <a:endParaRPr lang="en-AU" altLang="el-GR" sz="2900" dirty="0">
              <a:latin typeface="Arial" panose="020B0604020202020204" pitchFamily="34" charset="0"/>
              <a:cs typeface="Arial" panose="020B0604020202020204" pitchFamily="34" charset="0"/>
            </a:endParaRPr>
          </a:p>
          <a:p>
            <a:pPr marL="0" indent="0">
              <a:lnSpc>
                <a:spcPct val="120000"/>
              </a:lnSpc>
              <a:buNone/>
            </a:pPr>
            <a:endParaRPr lang="en-AU" altLang="el-GR" sz="2900" dirty="0" smtClean="0">
              <a:latin typeface="Arial" panose="020B0604020202020204" pitchFamily="34" charset="0"/>
              <a:cs typeface="Arial" panose="020B0604020202020204" pitchFamily="34" charset="0"/>
            </a:endParaRPr>
          </a:p>
        </p:txBody>
      </p:sp>
      <p:sp>
        <p:nvSpPr>
          <p:cNvPr id="15363" name="Rectangle 3"/>
          <p:cNvSpPr>
            <a:spLocks noChangeArrowheads="1"/>
          </p:cNvSpPr>
          <p:nvPr/>
        </p:nvSpPr>
        <p:spPr bwMode="auto">
          <a:xfrm>
            <a:off x="250825" y="908720"/>
            <a:ext cx="72735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n-AU" altLang="el-GR" sz="2800" dirty="0" smtClean="0"/>
              <a:t>  Moore Stephens – </a:t>
            </a:r>
            <a:r>
              <a:rPr lang="en-AU" altLang="el-GR" sz="2800" b="1" dirty="0">
                <a:solidFill>
                  <a:srgbClr val="00B0F0"/>
                </a:solidFill>
              </a:rPr>
              <a:t>‘</a:t>
            </a:r>
            <a:r>
              <a:rPr lang="el-GR" altLang="el-GR" sz="2800" b="1" dirty="0" smtClean="0">
                <a:solidFill>
                  <a:srgbClr val="00B0F0"/>
                </a:solidFill>
              </a:rPr>
              <a:t>ΕΠΙ ΤΗΣ ΟΥΣΙΑΣ</a:t>
            </a:r>
            <a:r>
              <a:rPr lang="en-US" altLang="el-GR" sz="2800" b="1" dirty="0" smtClean="0">
                <a:solidFill>
                  <a:srgbClr val="00B0F0"/>
                </a:solidFill>
              </a:rPr>
              <a:t>’</a:t>
            </a:r>
            <a:r>
              <a:rPr lang="en-AU" altLang="el-GR" sz="2800" b="1" dirty="0" smtClean="0">
                <a:solidFill>
                  <a:srgbClr val="00B0F0"/>
                </a:solidFill>
              </a:rPr>
              <a:t> </a:t>
            </a:r>
            <a:endParaRPr lang="en-AU" altLang="el-GR" sz="2800" b="1" dirty="0">
              <a:solidFill>
                <a:srgbClr val="00B0F0"/>
              </a:solidFill>
            </a:endParaRPr>
          </a:p>
        </p:txBody>
      </p:sp>
      <p:sp>
        <p:nvSpPr>
          <p:cNvPr id="15364" name="Line 4"/>
          <p:cNvSpPr>
            <a:spLocks noChangeShapeType="1"/>
          </p:cNvSpPr>
          <p:nvPr/>
        </p:nvSpPr>
        <p:spPr bwMode="auto">
          <a:xfrm>
            <a:off x="468313" y="1483395"/>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7" name="1262394e-de23-4708-ad13-eab906b1ed1f" descr="cid:image001.png@01D04607.4DDF4E6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58bed09-9b96-4df4-aa5a-f8d065bc5811" descr="cid:image001.png@01D04607.5131FBD0"/>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536202111"/>
              </p:ext>
            </p:extLst>
          </p:nvPr>
        </p:nvGraphicFramePr>
        <p:xfrm>
          <a:off x="8801" y="1556830"/>
          <a:ext cx="3411071" cy="4824498"/>
        </p:xfrm>
        <a:graphic>
          <a:graphicData uri="http://schemas.openxmlformats.org/presentationml/2006/ole">
            <mc:AlternateContent xmlns:mc="http://schemas.openxmlformats.org/markup-compatibility/2006">
              <mc:Choice xmlns:v="urn:schemas-microsoft-com:vml" Requires="v">
                <p:oleObj spid="_x0000_s1032" name="Acrobat Document" r:id="rId9" imgW="8019748" imgH="11344046" progId="AcroExch.Document.11">
                  <p:embed/>
                </p:oleObj>
              </mc:Choice>
              <mc:Fallback>
                <p:oleObj name="Acrobat Document" r:id="rId9" imgW="8019748" imgH="11344046" progId="AcroExch.Document.11">
                  <p:embed/>
                  <p:pic>
                    <p:nvPicPr>
                      <p:cNvPr id="0" name=""/>
                      <p:cNvPicPr/>
                      <p:nvPr/>
                    </p:nvPicPr>
                    <p:blipFill>
                      <a:blip r:embed="rId10"/>
                      <a:stretch>
                        <a:fillRect/>
                      </a:stretch>
                    </p:blipFill>
                    <p:spPr>
                      <a:xfrm>
                        <a:off x="8801" y="1556830"/>
                        <a:ext cx="3411071" cy="4824498"/>
                      </a:xfrm>
                      <a:prstGeom prst="rect">
                        <a:avLst/>
                      </a:prstGeom>
                    </p:spPr>
                  </p:pic>
                </p:oleObj>
              </mc:Fallback>
            </mc:AlternateContent>
          </a:graphicData>
        </a:graphic>
      </p:graphicFrame>
      <p:sp>
        <p:nvSpPr>
          <p:cNvPr id="3" name="TextBox 2"/>
          <p:cNvSpPr txBox="1"/>
          <p:nvPr/>
        </p:nvSpPr>
        <p:spPr>
          <a:xfrm>
            <a:off x="2771800" y="1772816"/>
            <a:ext cx="5903888" cy="4278094"/>
          </a:xfrm>
          <a:prstGeom prst="rect">
            <a:avLst/>
          </a:prstGeom>
          <a:noFill/>
        </p:spPr>
        <p:txBody>
          <a:bodyPr wrap="square" rtlCol="0">
            <a:spAutoFit/>
          </a:bodyPr>
          <a:lstStyle/>
          <a:p>
            <a:pPr marL="285750" indent="-285750">
              <a:buFontTx/>
              <a:buChar char="-"/>
            </a:pPr>
            <a:r>
              <a:rPr lang="el-GR" sz="1600" dirty="0" smtClean="0"/>
              <a:t>Μηνιαία έκδοση της </a:t>
            </a:r>
            <a:r>
              <a:rPr lang="en-US" sz="1600" dirty="0" smtClean="0"/>
              <a:t>Moore Stephens </a:t>
            </a:r>
            <a:r>
              <a:rPr lang="el-GR" sz="1600" dirty="0" smtClean="0"/>
              <a:t>Ελλάδας</a:t>
            </a:r>
            <a:r>
              <a:rPr lang="en-US" sz="1600" dirty="0" smtClean="0"/>
              <a:t> </a:t>
            </a:r>
            <a:endParaRPr lang="el-GR" sz="1600" dirty="0" smtClean="0"/>
          </a:p>
          <a:p>
            <a:pPr marL="285750" indent="-285750">
              <a:buFontTx/>
              <a:buChar char="-"/>
            </a:pPr>
            <a:r>
              <a:rPr lang="el-GR" sz="1600" dirty="0" smtClean="0"/>
              <a:t>Η θεματολογία αφορά επιχειρήσεις, λογιστική και χρηματοοικονομική αναφορά, ναυτιλία και φορολογία</a:t>
            </a:r>
          </a:p>
          <a:p>
            <a:pPr marL="285750" indent="-285750">
              <a:buFontTx/>
              <a:buChar char="-"/>
            </a:pPr>
            <a:r>
              <a:rPr lang="el-GR" sz="1600" dirty="0" smtClean="0"/>
              <a:t>Περιέχει μελέτες και άρθρα της </a:t>
            </a:r>
            <a:r>
              <a:rPr lang="en-US" sz="1600" dirty="0" smtClean="0"/>
              <a:t>Moore Stephens</a:t>
            </a:r>
            <a:r>
              <a:rPr lang="el-GR" sz="1600" dirty="0" smtClean="0"/>
              <a:t> όπως</a:t>
            </a:r>
            <a:r>
              <a:rPr lang="en-US" sz="1600" dirty="0" smtClean="0"/>
              <a:t>:</a:t>
            </a:r>
          </a:p>
          <a:p>
            <a:pPr marL="742950" lvl="1" indent="-285750">
              <a:buFontTx/>
              <a:buChar char="-"/>
            </a:pPr>
            <a:r>
              <a:rPr lang="en-US" sz="1600" dirty="0" smtClean="0"/>
              <a:t>Shipping Confidence Survey</a:t>
            </a:r>
          </a:p>
          <a:p>
            <a:pPr marL="742950" lvl="1" indent="-285750">
              <a:buFontTx/>
              <a:buChar char="-"/>
            </a:pPr>
            <a:r>
              <a:rPr lang="en-US" sz="1600" dirty="0" smtClean="0"/>
              <a:t>Shipping Risk Survey</a:t>
            </a:r>
          </a:p>
          <a:p>
            <a:pPr marL="742950" lvl="1" indent="-285750">
              <a:buFontTx/>
              <a:buChar char="-"/>
            </a:pPr>
            <a:r>
              <a:rPr lang="en-US" sz="1600" dirty="0" smtClean="0"/>
              <a:t>European Tax Brief</a:t>
            </a:r>
          </a:p>
          <a:p>
            <a:pPr marL="742950" lvl="1" indent="-285750">
              <a:buFontTx/>
              <a:buChar char="-"/>
            </a:pPr>
            <a:r>
              <a:rPr lang="en-US" sz="1600" dirty="0" smtClean="0"/>
              <a:t>Doing Business in</a:t>
            </a:r>
          </a:p>
          <a:p>
            <a:pPr marL="742950" lvl="1" indent="-285750">
              <a:buFontTx/>
              <a:buChar char="-"/>
            </a:pPr>
            <a:r>
              <a:rPr lang="el-GR" sz="1600" dirty="0" smtClean="0"/>
              <a:t>‘Αρθρα στελεχών της </a:t>
            </a:r>
            <a:r>
              <a:rPr lang="en-US" sz="1600" dirty="0" smtClean="0"/>
              <a:t>Moore Stephens </a:t>
            </a:r>
            <a:r>
              <a:rPr lang="el-GR" sz="1600" dirty="0" smtClean="0"/>
              <a:t>στον Τύπο</a:t>
            </a:r>
          </a:p>
          <a:p>
            <a:pPr marL="742950" lvl="1" indent="-285750">
              <a:buFontTx/>
              <a:buChar char="-"/>
            </a:pPr>
            <a:r>
              <a:rPr lang="el-GR" sz="1600" dirty="0" smtClean="0"/>
              <a:t>Άρθρα γνώμης </a:t>
            </a:r>
            <a:r>
              <a:rPr lang="el-GR" sz="1600" dirty="0"/>
              <a:t>στελεχών της </a:t>
            </a:r>
            <a:r>
              <a:rPr lang="en-US" sz="1600" dirty="0"/>
              <a:t>Moore </a:t>
            </a:r>
            <a:r>
              <a:rPr lang="en-US" sz="1600" dirty="0" smtClean="0"/>
              <a:t>Stephens</a:t>
            </a:r>
            <a:r>
              <a:rPr lang="el-GR" sz="1600" dirty="0" smtClean="0"/>
              <a:t> (πχ για τις νέες εκθέσεις ελέγχου κτλ) </a:t>
            </a:r>
          </a:p>
          <a:p>
            <a:pPr marL="285750" indent="-285750">
              <a:buFontTx/>
              <a:buChar char="-"/>
            </a:pPr>
            <a:r>
              <a:rPr lang="el-GR" sz="1600" dirty="0" smtClean="0"/>
              <a:t>Περιέχει </a:t>
            </a:r>
            <a:r>
              <a:rPr lang="en-US" sz="1600" dirty="0" smtClean="0"/>
              <a:t>links </a:t>
            </a:r>
            <a:r>
              <a:rPr lang="el-GR" sz="1600" dirty="0" smtClean="0"/>
              <a:t>σε σημαντικές ειδήσεις και δημαοσιεύματα</a:t>
            </a:r>
          </a:p>
          <a:p>
            <a:pPr marL="285750" indent="-285750">
              <a:buFontTx/>
              <a:buChar char="-"/>
            </a:pPr>
            <a:r>
              <a:rPr lang="el-GR" sz="1600" dirty="0" smtClean="0"/>
              <a:t>Μπορείτε να κατεβάσετε εκτός από την εκάστοτε και όλες τις προηγούμενες εκδόσεις.</a:t>
            </a:r>
          </a:p>
          <a:p>
            <a:pPr marL="285750" indent="-285750">
              <a:buFontTx/>
              <a:buChar char="-"/>
            </a:pPr>
            <a:r>
              <a:rPr lang="el-GR" sz="1600" dirty="0"/>
              <a:t>Είναι εντελώς δωρεάν και μπορείτε να ‘κατεβάσετε’ τις εκδόσεις της </a:t>
            </a:r>
            <a:r>
              <a:rPr lang="en-US" sz="1600" dirty="0"/>
              <a:t>Moore Stephens </a:t>
            </a:r>
            <a:r>
              <a:rPr lang="el-GR" sz="1600" dirty="0"/>
              <a:t>επίσης δωρεάν</a:t>
            </a:r>
            <a:r>
              <a:rPr lang="el-GR" sz="1600" dirty="0" smtClean="0"/>
              <a:t>.</a:t>
            </a:r>
          </a:p>
          <a:p>
            <a:pPr marL="285750" indent="-285750">
              <a:buFontTx/>
              <a:buChar char="-"/>
            </a:pPr>
            <a:r>
              <a:rPr lang="el-GR" sz="1600" dirty="0" smtClean="0"/>
              <a:t>Μπορείτε να το προωθήσετε σε άλλο/ους ενδιαφερόμενο/ους</a:t>
            </a:r>
            <a:endParaRPr lang="el-GR" sz="1600" dirty="0"/>
          </a:p>
        </p:txBody>
      </p:sp>
    </p:spTree>
    <p:extLst>
      <p:ext uri="{BB962C8B-B14F-4D97-AF65-F5344CB8AC3E}">
        <p14:creationId xmlns:p14="http://schemas.microsoft.com/office/powerpoint/2010/main" val="6671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327734" y="2637532"/>
            <a:ext cx="6264498" cy="3527772"/>
          </a:xfrm>
        </p:spPr>
        <p:txBody>
          <a:bodyPr>
            <a:normAutofit/>
          </a:bodyPr>
          <a:lstStyle/>
          <a:p>
            <a:pPr algn="ctr" eaLnBrk="1" hangingPunct="1">
              <a:buFontTx/>
              <a:buNone/>
            </a:pPr>
            <a:endParaRPr lang="en-AU" altLang="el-GR" sz="5100" dirty="0">
              <a:latin typeface="Arial" charset="0"/>
            </a:endParaRPr>
          </a:p>
          <a:p>
            <a:pPr algn="ctr" eaLnBrk="1" hangingPunct="1">
              <a:buFontTx/>
              <a:buNone/>
            </a:pPr>
            <a:endParaRPr lang="en-AU" altLang="el-GR" dirty="0" smtClean="0">
              <a:latin typeface="Times New Roman" pitchFamily="18" charset="0"/>
            </a:endParaRPr>
          </a:p>
          <a:p>
            <a:pPr algn="ctr" eaLnBrk="1" hangingPunct="1">
              <a:buFontTx/>
              <a:buNone/>
            </a:pPr>
            <a:r>
              <a:rPr lang="en-AU" altLang="el-GR" dirty="0" smtClean="0">
                <a:solidFill>
                  <a:schemeClr val="tx2"/>
                </a:solidFill>
                <a:latin typeface="Times New Roman" pitchFamily="18" charset="0"/>
              </a:rPr>
              <a:t>	</a:t>
            </a:r>
          </a:p>
        </p:txBody>
      </p:sp>
      <p:sp>
        <p:nvSpPr>
          <p:cNvPr id="6148" name="Line 4"/>
          <p:cNvSpPr>
            <a:spLocks noChangeShapeType="1"/>
          </p:cNvSpPr>
          <p:nvPr/>
        </p:nvSpPr>
        <p:spPr bwMode="auto">
          <a:xfrm>
            <a:off x="468313" y="1916113"/>
            <a:ext cx="820737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0" name="1262394e-de23-4708-ad13-eab906b1ed1f" descr="cid:image001.png@01D04607.4DDF4E6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7460"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58bed09-9b96-4df4-aa5a-f8d065bc5811" descr="cid:image001.png@01D04607.5131FBD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684430"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69291" y="1261077"/>
            <a:ext cx="5879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Frutiger 45 Light" pitchFamily="34" charset="0"/>
              </a:defRPr>
            </a:lvl1pPr>
            <a:lvl2pPr marL="742950" indent="-285750" eaLnBrk="0" hangingPunct="0">
              <a:defRPr sz="2400">
                <a:solidFill>
                  <a:schemeClr val="tx1"/>
                </a:solidFill>
                <a:latin typeface="Frutiger 45 Light" pitchFamily="34" charset="0"/>
              </a:defRPr>
            </a:lvl2pPr>
            <a:lvl3pPr marL="1143000" indent="-228600" eaLnBrk="0" hangingPunct="0">
              <a:defRPr sz="2400">
                <a:solidFill>
                  <a:schemeClr val="tx1"/>
                </a:solidFill>
                <a:latin typeface="Frutiger 45 Light" pitchFamily="34" charset="0"/>
              </a:defRPr>
            </a:lvl3pPr>
            <a:lvl4pPr marL="1600200" indent="-228600" eaLnBrk="0" hangingPunct="0">
              <a:defRPr sz="2400">
                <a:solidFill>
                  <a:schemeClr val="tx1"/>
                </a:solidFill>
                <a:latin typeface="Frutiger 45 Light" pitchFamily="34" charset="0"/>
              </a:defRPr>
            </a:lvl4pPr>
            <a:lvl5pPr marL="2057400" indent="-228600" eaLnBrk="0" hangingPunct="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eaLnBrk="1" hangingPunct="1"/>
            <a:r>
              <a:rPr lang="el-GR" altLang="el-GR" sz="2000" i="1" dirty="0" smtClean="0">
                <a:solidFill>
                  <a:schemeClr val="tx2"/>
                </a:solidFill>
              </a:rPr>
              <a:t>Σε γνώριμο χώρο... </a:t>
            </a:r>
            <a:endParaRPr lang="en-GB" altLang="el-GR" sz="2000" i="1" dirty="0">
              <a:solidFill>
                <a:schemeClr val="tx2"/>
              </a:solidFill>
            </a:endParaRPr>
          </a:p>
        </p:txBody>
      </p:sp>
      <p:sp>
        <p:nvSpPr>
          <p:cNvPr id="3" name="TextBox 2"/>
          <p:cNvSpPr txBox="1"/>
          <p:nvPr/>
        </p:nvSpPr>
        <p:spPr>
          <a:xfrm>
            <a:off x="971600" y="2564904"/>
            <a:ext cx="4895566" cy="2862322"/>
          </a:xfrm>
          <a:prstGeom prst="rect">
            <a:avLst/>
          </a:prstGeom>
          <a:noFill/>
        </p:spPr>
        <p:txBody>
          <a:bodyPr wrap="square" rtlCol="0">
            <a:spAutoFit/>
          </a:bodyPr>
          <a:lstStyle/>
          <a:p>
            <a:r>
              <a:rPr lang="el-GR" sz="2000" b="1" dirty="0" smtClean="0"/>
              <a:t>Θεοδόσης </a:t>
            </a:r>
            <a:r>
              <a:rPr lang="el-GR" sz="2000" b="1" dirty="0"/>
              <a:t>Ιγνατίδης</a:t>
            </a:r>
          </a:p>
          <a:p>
            <a:r>
              <a:rPr lang="el-GR" sz="2000" dirty="0" smtClean="0"/>
              <a:t>ΑΣΟΕΕ, </a:t>
            </a:r>
            <a:r>
              <a:rPr lang="en-US" sz="2000" dirty="0"/>
              <a:t>FCCA, </a:t>
            </a:r>
            <a:r>
              <a:rPr lang="el-GR" sz="2000" dirty="0" smtClean="0"/>
              <a:t>ΣΟΕΛ</a:t>
            </a:r>
          </a:p>
          <a:p>
            <a:endParaRPr lang="el-GR" sz="2000" dirty="0"/>
          </a:p>
          <a:p>
            <a:r>
              <a:rPr lang="el-GR" sz="2000" b="1" dirty="0" smtClean="0"/>
              <a:t>Δρ Νίκος </a:t>
            </a:r>
            <a:r>
              <a:rPr lang="el-GR" sz="2000" b="1" dirty="0"/>
              <a:t>Μπέλεσης</a:t>
            </a:r>
          </a:p>
          <a:p>
            <a:r>
              <a:rPr lang="el-GR" sz="2000" dirty="0" smtClean="0"/>
              <a:t>Πανεπιστήμιο Πειραιά, ΣΟΕΛ</a:t>
            </a:r>
            <a:endParaRPr lang="en-US" sz="2000" dirty="0"/>
          </a:p>
          <a:p>
            <a:endParaRPr lang="el-GR" sz="2000" dirty="0"/>
          </a:p>
          <a:p>
            <a:endParaRPr lang="el-GR" sz="2000" dirty="0"/>
          </a:p>
          <a:p>
            <a:endParaRPr lang="en-US" sz="2000" dirty="0"/>
          </a:p>
          <a:p>
            <a:endParaRPr lang="el-GR" sz="2000" dirty="0"/>
          </a:p>
        </p:txBody>
      </p:sp>
      <p:pic>
        <p:nvPicPr>
          <p:cNvPr id="15" name="Picture 2" descr="http://logosandbrands.directory/wp-content/themes/directorypress/thumbs/University-of-Piraeus-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3573016"/>
            <a:ext cx="504056" cy="577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ueb.gr/users/koundouri/images/aue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2564904"/>
            <a:ext cx="624036" cy="659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c2.staticflickr.com/4/3211/2286450472_f2efdc025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933" y="2630872"/>
            <a:ext cx="4232523" cy="317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7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908720"/>
            <a:ext cx="28803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3"/>
          <p:cNvSpPr>
            <a:spLocks noChangeArrowheads="1"/>
          </p:cNvSpPr>
          <p:nvPr/>
        </p:nvSpPr>
        <p:spPr bwMode="auto">
          <a:xfrm>
            <a:off x="395536" y="549052"/>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Η έκθεση ελέγχου όπως ισχύει</a:t>
            </a:r>
            <a:endParaRPr lang="en-AU" altLang="el-GR" sz="2800" dirty="0"/>
          </a:p>
        </p:txBody>
      </p:sp>
      <p:sp>
        <p:nvSpPr>
          <p:cNvPr id="13" name="Line 4"/>
          <p:cNvSpPr>
            <a:spLocks noChangeShapeType="1"/>
          </p:cNvSpPr>
          <p:nvPr/>
        </p:nvSpPr>
        <p:spPr bwMode="auto">
          <a:xfrm>
            <a:off x="468313" y="1052736"/>
            <a:ext cx="6587949"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4" name="1262394e-de23-4708-ad13-eab906b1ed1f" descr="cid:image001.png@01D04607.4DDF4E6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26696"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58bed09-9b96-4df4-aa5a-f8d065bc5811" descr="cid:image001.png@01D04607.5131FBD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828516"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1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3169"/>
            <a:ext cx="8675069" cy="191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799393"/>
            <a:ext cx="8675067" cy="72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908720"/>
            <a:ext cx="28803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86825"/>
            <a:ext cx="86750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a:spLocks noChangeArrowheads="1"/>
          </p:cNvSpPr>
          <p:nvPr/>
        </p:nvSpPr>
        <p:spPr bwMode="auto">
          <a:xfrm>
            <a:off x="2119312" y="189012"/>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algn="r" eaLnBrk="1" hangingPunct="1">
              <a:buFontTx/>
              <a:buNone/>
            </a:pPr>
            <a:r>
              <a:rPr lang="el-GR" altLang="el-GR" sz="1600" b="1" dirty="0" smtClean="0">
                <a:solidFill>
                  <a:srgbClr val="4B60FF"/>
                </a:solidFill>
              </a:rPr>
              <a:t>Η έκθεση ελέγχου όπως ισχύει</a:t>
            </a:r>
            <a:endParaRPr lang="en-AU" altLang="el-GR" sz="1600" b="1" dirty="0">
              <a:solidFill>
                <a:srgbClr val="4B60FF"/>
              </a:solidFill>
            </a:endParaRPr>
          </a:p>
        </p:txBody>
      </p:sp>
    </p:spTree>
    <p:extLst>
      <p:ext uri="{BB962C8B-B14F-4D97-AF65-F5344CB8AC3E}">
        <p14:creationId xmlns:p14="http://schemas.microsoft.com/office/powerpoint/2010/main" val="373931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908720"/>
            <a:ext cx="28803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3"/>
          <p:cNvSpPr>
            <a:spLocks noChangeArrowheads="1"/>
          </p:cNvSpPr>
          <p:nvPr/>
        </p:nvSpPr>
        <p:spPr bwMode="auto">
          <a:xfrm>
            <a:off x="395536" y="549052"/>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Η έκθεση ελέγχου όπως ισχύει</a:t>
            </a:r>
            <a:endParaRPr lang="en-AU" altLang="el-GR" sz="2800" dirty="0"/>
          </a:p>
        </p:txBody>
      </p:sp>
      <p:sp>
        <p:nvSpPr>
          <p:cNvPr id="13" name="Line 4"/>
          <p:cNvSpPr>
            <a:spLocks noChangeShapeType="1"/>
          </p:cNvSpPr>
          <p:nvPr/>
        </p:nvSpPr>
        <p:spPr bwMode="auto">
          <a:xfrm>
            <a:off x="468313" y="1052736"/>
            <a:ext cx="6587949"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4" name="1262394e-de23-4708-ad13-eab906b1ed1f" descr="cid:image001.png@01D04607.4DDF4E6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26696"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58bed09-9b96-4df4-aa5a-f8d065bc5811" descr="cid:image001.png@01D04607.5131FBD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828516"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395858" y="3109317"/>
            <a:ext cx="8280598" cy="1200329"/>
          </a:xfrm>
          <a:prstGeom prst="rect">
            <a:avLst/>
          </a:prstGeom>
          <a:noFill/>
        </p:spPr>
        <p:txBody>
          <a:bodyPr wrap="square" rtlCol="0">
            <a:spAutoFit/>
          </a:bodyPr>
          <a:lstStyle/>
          <a:p>
            <a:pPr algn="just"/>
            <a:r>
              <a:rPr lang="el-GR" altLang="el-GR" dirty="0"/>
              <a:t>Οι χρήστες των οικονομικών καταστάσεων έχουν σηματοδοτήσει ότι οι εκθέσεις ελέγχου με την τωρινή τους μορφή, αν και είναι πολύτιμες, έχουν καταστεί </a:t>
            </a:r>
            <a:r>
              <a:rPr lang="el-GR" altLang="el-GR" b="1" u="sng" dirty="0"/>
              <a:t>τυποποιημένες</a:t>
            </a:r>
            <a:r>
              <a:rPr lang="el-GR" altLang="el-GR" dirty="0"/>
              <a:t> και συνήθως </a:t>
            </a:r>
            <a:r>
              <a:rPr lang="el-GR" altLang="el-GR" b="1" u="sng" dirty="0"/>
              <a:t>δεν περιέχουν πληροφορίες συγκεκριμένες </a:t>
            </a:r>
            <a:r>
              <a:rPr lang="el-GR" altLang="el-GR" dirty="0"/>
              <a:t>για την ελεγχόμενη εταιρεία.</a:t>
            </a:r>
          </a:p>
        </p:txBody>
      </p:sp>
      <p:sp>
        <p:nvSpPr>
          <p:cNvPr id="11" name="Title 2"/>
          <p:cNvSpPr>
            <a:spLocks noGrp="1"/>
          </p:cNvSpPr>
          <p:nvPr>
            <p:ph type="title"/>
          </p:nvPr>
        </p:nvSpPr>
        <p:spPr>
          <a:xfrm>
            <a:off x="395536" y="4410978"/>
            <a:ext cx="8280920" cy="1754326"/>
          </a:xfrm>
          <a:noFill/>
        </p:spPr>
        <p:txBody>
          <a:bodyPr wrap="square" rtlCol="0">
            <a:spAutoFit/>
          </a:bodyPr>
          <a:lstStyle/>
          <a:p>
            <a:pPr algn="just"/>
            <a:r>
              <a:rPr lang="el-GR" sz="1800" dirty="0" smtClean="0">
                <a:latin typeface="+mn-lt"/>
                <a:ea typeface="+mn-ea"/>
                <a:cs typeface="+mn-cs"/>
              </a:rPr>
              <a:t>Όπως </a:t>
            </a:r>
            <a:r>
              <a:rPr lang="el-GR" sz="1800" dirty="0">
                <a:latin typeface="+mn-lt"/>
                <a:ea typeface="+mn-ea"/>
                <a:cs typeface="+mn-cs"/>
              </a:rPr>
              <a:t>γράφηκε σε ένα άρθρο των </a:t>
            </a:r>
            <a:r>
              <a:rPr lang="en-US" sz="1800" dirty="0">
                <a:latin typeface="+mn-lt"/>
                <a:ea typeface="+mn-ea"/>
                <a:cs typeface="+mn-cs"/>
              </a:rPr>
              <a:t>International New York Times</a:t>
            </a:r>
            <a:r>
              <a:rPr lang="el-GR" sz="1800" dirty="0">
                <a:latin typeface="+mn-lt"/>
                <a:ea typeface="+mn-ea"/>
                <a:cs typeface="+mn-cs"/>
              </a:rPr>
              <a:t>, τα τελικά αποτελέσματα των εταιρειών υπόκεινται σε τόσο </a:t>
            </a:r>
            <a:r>
              <a:rPr lang="el-GR" sz="1800" b="1" u="sng" dirty="0">
                <a:latin typeface="+mn-lt"/>
                <a:ea typeface="+mn-ea"/>
                <a:cs typeface="+mn-cs"/>
              </a:rPr>
              <a:t>διαφορετικές παραδοχές και εκτιμήσεις</a:t>
            </a:r>
            <a:r>
              <a:rPr lang="el-GR" sz="1800" dirty="0">
                <a:latin typeface="+mn-lt"/>
                <a:ea typeface="+mn-ea"/>
                <a:cs typeface="+mn-cs"/>
              </a:rPr>
              <a:t>, ώστε </a:t>
            </a:r>
            <a:r>
              <a:rPr lang="el-GR" sz="1800" b="1" u="sng" dirty="0">
                <a:latin typeface="+mn-lt"/>
                <a:ea typeface="+mn-ea"/>
                <a:cs typeface="+mn-cs"/>
              </a:rPr>
              <a:t>ριζικά διαφορετικά αποτελέσματα να είναι επιτρεπόμενα</a:t>
            </a:r>
            <a:r>
              <a:rPr lang="el-GR" sz="1800" dirty="0">
                <a:latin typeface="+mn-lt"/>
                <a:ea typeface="+mn-ea"/>
                <a:cs typeface="+mn-cs"/>
              </a:rPr>
              <a:t>. </a:t>
            </a:r>
            <a:r>
              <a:rPr lang="el-GR" sz="1800" dirty="0" smtClean="0">
                <a:latin typeface="+mn-lt"/>
                <a:ea typeface="+mn-ea"/>
                <a:cs typeface="+mn-cs"/>
              </a:rPr>
              <a:t/>
            </a:r>
            <a:br>
              <a:rPr lang="el-GR" sz="1800" dirty="0" smtClean="0">
                <a:latin typeface="+mn-lt"/>
                <a:ea typeface="+mn-ea"/>
                <a:cs typeface="+mn-cs"/>
              </a:rPr>
            </a:br>
            <a:r>
              <a:rPr lang="el-GR" sz="1800" dirty="0">
                <a:latin typeface="+mn-lt"/>
                <a:ea typeface="+mn-ea"/>
                <a:cs typeface="+mn-cs"/>
              </a:rPr>
              <a:t/>
            </a:r>
            <a:br>
              <a:rPr lang="el-GR" sz="1800" dirty="0">
                <a:latin typeface="+mn-lt"/>
                <a:ea typeface="+mn-ea"/>
                <a:cs typeface="+mn-cs"/>
              </a:rPr>
            </a:br>
            <a:r>
              <a:rPr lang="el-GR" sz="1800" dirty="0" smtClean="0">
                <a:latin typeface="+mn-lt"/>
                <a:ea typeface="+mn-ea"/>
                <a:cs typeface="+mn-cs"/>
              </a:rPr>
              <a:t>Αυτό </a:t>
            </a:r>
            <a:r>
              <a:rPr lang="el-GR" sz="1800" dirty="0">
                <a:latin typeface="+mn-lt"/>
                <a:ea typeface="+mn-ea"/>
                <a:cs typeface="+mn-cs"/>
              </a:rPr>
              <a:t>δεν είναι κάτι νέο για τους ελεγκτές, αλλά </a:t>
            </a:r>
            <a:r>
              <a:rPr lang="el-GR" sz="1800" b="1" u="sng" dirty="0">
                <a:latin typeface="+mn-lt"/>
                <a:ea typeface="+mn-ea"/>
                <a:cs typeface="+mn-cs"/>
              </a:rPr>
              <a:t>δεν γίνεται εύκολα αντιληπτό </a:t>
            </a:r>
            <a:r>
              <a:rPr lang="el-GR" sz="1800" dirty="0">
                <a:latin typeface="+mn-lt"/>
                <a:ea typeface="+mn-ea"/>
                <a:cs typeface="+mn-cs"/>
              </a:rPr>
              <a:t>από τους επενδυτές και τους χρήστες των οικονομικών καταστάσεων.</a:t>
            </a:r>
          </a:p>
        </p:txBody>
      </p:sp>
      <p:sp>
        <p:nvSpPr>
          <p:cNvPr id="9" name="Rectangle 3"/>
          <p:cNvSpPr>
            <a:spLocks noChangeArrowheads="1"/>
          </p:cNvSpPr>
          <p:nvPr/>
        </p:nvSpPr>
        <p:spPr bwMode="auto">
          <a:xfrm>
            <a:off x="467544" y="2132856"/>
            <a:ext cx="8280920" cy="360040"/>
          </a:xfrm>
          <a:prstGeom prst="rect">
            <a:avLst/>
          </a:prstGeom>
          <a:ln/>
          <a:extLst/>
        </p:spPr>
        <p:style>
          <a:lnRef idx="2">
            <a:schemeClr val="accent5"/>
          </a:lnRef>
          <a:fillRef idx="1">
            <a:schemeClr val="lt1"/>
          </a:fillRef>
          <a:effectRef idx="0">
            <a:schemeClr val="accent5"/>
          </a:effectRef>
          <a:fontRef idx="minor">
            <a:schemeClr val="dk1"/>
          </a:fontRef>
        </p:style>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1600" b="1" dirty="0" smtClean="0"/>
              <a:t>Τί παρατηρείτε </a:t>
            </a:r>
            <a:r>
              <a:rPr lang="en-US" altLang="el-GR" sz="1600" b="1" dirty="0" smtClean="0"/>
              <a:t>;</a:t>
            </a:r>
          </a:p>
        </p:txBody>
      </p:sp>
    </p:spTree>
    <p:extLst>
      <p:ext uri="{BB962C8B-B14F-4D97-AF65-F5344CB8AC3E}">
        <p14:creationId xmlns:p14="http://schemas.microsoft.com/office/powerpoint/2010/main" val="18339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50825" y="476672"/>
            <a:ext cx="698547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8125" indent="-238125" eaLnBrk="0" hangingPunct="0">
              <a:lnSpc>
                <a:spcPct val="95000"/>
              </a:lnSpc>
              <a:spcBef>
                <a:spcPct val="45000"/>
              </a:spcBef>
              <a:buClr>
                <a:schemeClr val="tx2"/>
              </a:buClr>
              <a:buChar char="•"/>
              <a:defRPr sz="2400">
                <a:solidFill>
                  <a:schemeClr val="tx1"/>
                </a:solidFill>
                <a:latin typeface="Arial" charset="0"/>
              </a:defRPr>
            </a:lvl1pPr>
            <a:lvl2pPr marL="512763" indent="-247650" eaLnBrk="0" hangingPunct="0">
              <a:lnSpc>
                <a:spcPct val="95000"/>
              </a:lnSpc>
              <a:spcBef>
                <a:spcPct val="25000"/>
              </a:spcBef>
              <a:buClr>
                <a:schemeClr val="tx2"/>
              </a:buClr>
              <a:buChar char="–"/>
              <a:defRPr sz="2000">
                <a:solidFill>
                  <a:schemeClr val="tx1"/>
                </a:solidFill>
                <a:latin typeface="Arial" charset="0"/>
              </a:defRPr>
            </a:lvl2pPr>
            <a:lvl3pPr marL="771525" indent="-219075" eaLnBrk="0" hangingPunct="0">
              <a:lnSpc>
                <a:spcPct val="95000"/>
              </a:lnSpc>
              <a:spcBef>
                <a:spcPct val="25000"/>
              </a:spcBef>
              <a:buClr>
                <a:schemeClr val="tx2"/>
              </a:buClr>
              <a:buChar char="•"/>
              <a:defRPr>
                <a:solidFill>
                  <a:schemeClr val="tx1"/>
                </a:solidFill>
                <a:latin typeface="Arial" charset="0"/>
              </a:defRPr>
            </a:lvl3pPr>
            <a:lvl4pPr marL="1066800" indent="-247650" eaLnBrk="0" hangingPunct="0">
              <a:lnSpc>
                <a:spcPct val="95000"/>
              </a:lnSpc>
              <a:spcBef>
                <a:spcPct val="25000"/>
              </a:spcBef>
              <a:buClr>
                <a:schemeClr val="tx2"/>
              </a:buClr>
              <a:buChar char="–"/>
              <a:defRPr>
                <a:solidFill>
                  <a:schemeClr val="tx1"/>
                </a:solidFill>
                <a:latin typeface="Arial" charset="0"/>
              </a:defRPr>
            </a:lvl4pPr>
            <a:lvl5pPr marL="1371600" indent="-247650" eaLnBrk="0" hangingPunct="0">
              <a:lnSpc>
                <a:spcPct val="95000"/>
              </a:lnSpc>
              <a:spcBef>
                <a:spcPct val="25000"/>
              </a:spcBef>
              <a:buClr>
                <a:schemeClr val="tx2"/>
              </a:buClr>
              <a:buChar char="–"/>
              <a:defRPr>
                <a:solidFill>
                  <a:schemeClr val="tx1"/>
                </a:solidFill>
                <a:latin typeface="Arial" charset="0"/>
              </a:defRPr>
            </a:lvl5pPr>
            <a:lvl6pPr marL="18288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6pPr>
            <a:lvl7pPr marL="22860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7pPr>
            <a:lvl8pPr marL="27432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8pPr>
            <a:lvl9pPr marL="3200400" indent="-247650" eaLnBrk="0" fontAlgn="base" hangingPunct="0">
              <a:lnSpc>
                <a:spcPct val="95000"/>
              </a:lnSpc>
              <a:spcBef>
                <a:spcPct val="25000"/>
              </a:spcBef>
              <a:spcAft>
                <a:spcPct val="0"/>
              </a:spcAft>
              <a:buClr>
                <a:schemeClr val="tx2"/>
              </a:buClr>
              <a:buChar char="–"/>
              <a:defRPr>
                <a:solidFill>
                  <a:schemeClr val="tx1"/>
                </a:solidFill>
                <a:latin typeface="Arial" charset="0"/>
              </a:defRPr>
            </a:lvl9pPr>
          </a:lstStyle>
          <a:p>
            <a:pPr eaLnBrk="1" hangingPunct="1">
              <a:buFontTx/>
              <a:buNone/>
            </a:pPr>
            <a:r>
              <a:rPr lang="el-GR" altLang="el-GR" sz="2800" dirty="0" smtClean="0"/>
              <a:t>Η νέα έκθεση ελέγχου</a:t>
            </a:r>
            <a:endParaRPr lang="en-AU" altLang="el-GR" sz="2800" dirty="0"/>
          </a:p>
        </p:txBody>
      </p:sp>
      <p:sp>
        <p:nvSpPr>
          <p:cNvPr id="7" name="Line 4"/>
          <p:cNvSpPr>
            <a:spLocks noChangeShapeType="1"/>
          </p:cNvSpPr>
          <p:nvPr/>
        </p:nvSpPr>
        <p:spPr bwMode="auto">
          <a:xfrm>
            <a:off x="468313" y="1052736"/>
            <a:ext cx="6587949"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8" name="1262394e-de23-4708-ad13-eab906b1ed1f" descr="cid:image001.png@01D04607.4DDF4E6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826696" y="188640"/>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58bed09-9b96-4df4-aa5a-f8d065bc5811" descr="cid:image001.png@01D04607.5131FBD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828516" y="740382"/>
            <a:ext cx="1063964" cy="7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6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69"/>
            <a:ext cx="6562725" cy="40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520427"/>
            <a:ext cx="6619875" cy="355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4077072"/>
            <a:ext cx="657225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451" y="5517232"/>
            <a:ext cx="6638925"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44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6819900" cy="289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40968"/>
            <a:ext cx="6829425"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27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351" y="116632"/>
            <a:ext cx="6677025" cy="364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58" y="3789040"/>
            <a:ext cx="6574110" cy="230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605" y="6218634"/>
            <a:ext cx="22002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089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FFFFFF"/>
      </a:lt1>
      <a:dk2>
        <a:srgbClr val="0099FF"/>
      </a:dk2>
      <a:lt2>
        <a:srgbClr val="808080"/>
      </a:lt2>
      <a:accent1>
        <a:srgbClr val="B8B8B8"/>
      </a:accent1>
      <a:accent2>
        <a:srgbClr val="07366F"/>
      </a:accent2>
      <a:accent3>
        <a:srgbClr val="FFFFFF"/>
      </a:accent3>
      <a:accent4>
        <a:srgbClr val="000000"/>
      </a:accent4>
      <a:accent5>
        <a:srgbClr val="D8D8D8"/>
      </a:accent5>
      <a:accent6>
        <a:srgbClr val="063064"/>
      </a:accent6>
      <a:hlink>
        <a:srgbClr val="7B1230"/>
      </a:hlink>
      <a:folHlink>
        <a:srgbClr val="B5E1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l-GR" sz="2400" b="0" i="0" u="none" strike="noStrike" cap="none" normalizeH="0" baseline="0" smtClean="0">
            <a:ln>
              <a:noFill/>
            </a:ln>
            <a:solidFill>
              <a:schemeClr val="tx1"/>
            </a:solidFill>
            <a:effectLst/>
            <a:latin typeface="Frutiger 45 Light"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l-GR" sz="2400" b="0" i="0" u="none" strike="noStrike" cap="none" normalizeH="0" baseline="0" smtClean="0">
            <a:ln>
              <a:noFill/>
            </a:ln>
            <a:solidFill>
              <a:schemeClr val="tx1"/>
            </a:solidFill>
            <a:effectLst/>
            <a:latin typeface="Frutiger 45 Light"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2989</TotalTime>
  <Words>739</Words>
  <Application>Microsoft Office PowerPoint</Application>
  <PresentationFormat>On-screen Show (4:3)</PresentationFormat>
  <Paragraphs>71</Paragraphs>
  <Slides>15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Default Design</vt:lpstr>
      <vt:lpstr>Acrobat Document</vt:lpstr>
      <vt:lpstr>PowerPoint Presentation</vt:lpstr>
      <vt:lpstr>PowerPoint Presentation</vt:lpstr>
      <vt:lpstr>PowerPoint Presentation</vt:lpstr>
      <vt:lpstr>PowerPoint Presentation</vt:lpstr>
      <vt:lpstr>Όπως γράφηκε σε ένα άρθρο των International New York Times, τα τελικά αποτελέσματα των εταιρειών υπόκεινται σε τόσο διαφορετικές παραδοχές και εκτιμήσεις, ώστε ριζικά διαφορετικά αποτελέσματα να είναι επιτρεπόμενα.   Αυτό δεν είναι κάτι νέο για τους ελεγκτές, αλλά δεν γίνεται εύκολα αντιληπτό από τους επενδυτές και τους χρήστες των οικονομικών καταστάσεων.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Pinelopi Kassani</dc:creator>
  <cp:lastModifiedBy>Athina Maggiorou</cp:lastModifiedBy>
  <cp:revision>225</cp:revision>
  <cp:lastPrinted>2016-11-07T13:11:22Z</cp:lastPrinted>
  <dcterms:created xsi:type="dcterms:W3CDTF">2015-03-06T12:13:54Z</dcterms:created>
  <dcterms:modified xsi:type="dcterms:W3CDTF">2016-11-14T09:22:32Z</dcterms:modified>
</cp:coreProperties>
</file>